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5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7" r:id="rId2"/>
    <p:sldId id="325" r:id="rId3"/>
    <p:sldId id="351" r:id="rId4"/>
    <p:sldId id="352" r:id="rId5"/>
    <p:sldId id="353" r:id="rId6"/>
    <p:sldId id="357" r:id="rId7"/>
    <p:sldId id="355" r:id="rId8"/>
    <p:sldId id="356" r:id="rId9"/>
  </p:sldIdLst>
  <p:sldSz cx="9144000" cy="6858000" type="letter"/>
  <p:notesSz cx="6669088" cy="992822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  <a:srgbClr val="FF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84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E5159-FA2F-4BF7-94A6-FBE75D8AD2FC}" type="datetimeFigureOut">
              <a:rPr lang="es-ES" smtClean="0"/>
              <a:pPr/>
              <a:t>19/02/2013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2D81E-5182-41FB-AB8A-BA2214550E4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1477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5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5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6C579-D234-481D-9EC2-EC57B1D3CE60}" type="datetimeFigureOut">
              <a:rPr lang="es-MX" smtClean="0"/>
              <a:pPr/>
              <a:t>19/02/2013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909" y="4715820"/>
            <a:ext cx="5335270" cy="4467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905"/>
            <a:ext cx="2889938" cy="496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7607" y="9429905"/>
            <a:ext cx="2889938" cy="496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611BF-F98D-4F62-8168-1F1CFE5E02B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7681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615E-BB87-4ECC-9648-07AFBB257112}" type="datetimeFigureOut">
              <a:rPr lang="es-MX" smtClean="0"/>
              <a:pPr/>
              <a:t>19/02/2013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11A8-7835-4E0D-A3E1-0E840AFCB9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615E-BB87-4ECC-9648-07AFBB257112}" type="datetimeFigureOut">
              <a:rPr lang="es-MX" smtClean="0"/>
              <a:pPr/>
              <a:t>19/02/2013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11A8-7835-4E0D-A3E1-0E840AFCB9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615E-BB87-4ECC-9648-07AFBB257112}" type="datetimeFigureOut">
              <a:rPr lang="es-MX" smtClean="0"/>
              <a:pPr/>
              <a:t>19/02/2013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11A8-7835-4E0D-A3E1-0E840AFCB9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615E-BB87-4ECC-9648-07AFBB257112}" type="datetimeFigureOut">
              <a:rPr lang="es-MX" smtClean="0"/>
              <a:pPr/>
              <a:t>19/02/2013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11A8-7835-4E0D-A3E1-0E840AFCB9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615E-BB87-4ECC-9648-07AFBB257112}" type="datetimeFigureOut">
              <a:rPr lang="es-MX" smtClean="0"/>
              <a:pPr/>
              <a:t>19/02/2013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11A8-7835-4E0D-A3E1-0E840AFCB9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615E-BB87-4ECC-9648-07AFBB257112}" type="datetimeFigureOut">
              <a:rPr lang="es-MX" smtClean="0"/>
              <a:pPr/>
              <a:t>19/02/2013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11A8-7835-4E0D-A3E1-0E840AFCB9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615E-BB87-4ECC-9648-07AFBB257112}" type="datetimeFigureOut">
              <a:rPr lang="es-MX" smtClean="0"/>
              <a:pPr/>
              <a:t>19/02/2013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11A8-7835-4E0D-A3E1-0E840AFCB9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615E-BB87-4ECC-9648-07AFBB257112}" type="datetimeFigureOut">
              <a:rPr lang="es-MX" smtClean="0"/>
              <a:pPr/>
              <a:t>19/02/2013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11A8-7835-4E0D-A3E1-0E840AFCB9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615E-BB87-4ECC-9648-07AFBB257112}" type="datetimeFigureOut">
              <a:rPr lang="es-MX" smtClean="0"/>
              <a:pPr/>
              <a:t>19/02/2013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11A8-7835-4E0D-A3E1-0E840AFCB9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615E-BB87-4ECC-9648-07AFBB257112}" type="datetimeFigureOut">
              <a:rPr lang="es-MX" smtClean="0"/>
              <a:pPr/>
              <a:t>19/02/2013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11A8-7835-4E0D-A3E1-0E840AFCB9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615E-BB87-4ECC-9648-07AFBB257112}" type="datetimeFigureOut">
              <a:rPr lang="es-MX" smtClean="0"/>
              <a:pPr/>
              <a:t>19/02/2013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11A8-7835-4E0D-A3E1-0E840AFCB9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7615E-BB87-4ECC-9648-07AFBB257112}" type="datetimeFigureOut">
              <a:rPr lang="es-MX" smtClean="0"/>
              <a:pPr/>
              <a:t>19/02/2013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011A8-7835-4E0D-A3E1-0E840AFCB97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 userDrawn="1"/>
        </p:nvSpPr>
        <p:spPr>
          <a:xfrm>
            <a:off x="326410" y="952853"/>
            <a:ext cx="86439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</a:rPr>
              <a:t>DIRECCIÓN GENERAL DE EDUCACIÓN MEDIA SUPERIOR</a:t>
            </a:r>
            <a:endParaRPr kumimoji="0" lang="es-E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  <a:ea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</a:rPr>
              <a:t>SUBDIRECCIÓN DE BACHILLERATO </a:t>
            </a:r>
            <a:r>
              <a:rPr lang="es-ES" sz="1100" b="1" dirty="0" smtClean="0">
                <a:latin typeface="Gill Sans MT" pitchFamily="34" charset="0"/>
                <a:ea typeface="Times New Roman" pitchFamily="18" charset="0"/>
              </a:rPr>
              <a:t>-------------</a:t>
            </a:r>
            <a:endParaRPr kumimoji="0" lang="es-E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  <a:ea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100" b="1" dirty="0" smtClean="0">
                <a:latin typeface="Gill Sans MT" pitchFamily="34" charset="0"/>
              </a:rPr>
              <a:t>ATENCION DE ALUMNOS IRREGULARES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</a:rPr>
              <a:t>DEL CICLO</a:t>
            </a:r>
            <a:r>
              <a:rPr kumimoji="0" lang="es-E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</a:rPr>
              <a:t> ESCOLAR 2012-2013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100" b="1" dirty="0">
                <a:latin typeface="Gill Sans MT" pitchFamily="34" charset="0"/>
                <a:ea typeface="Times New Roman" pitchFamily="18" charset="0"/>
              </a:rPr>
              <a:t>DE LA </a:t>
            </a:r>
            <a:r>
              <a:rPr lang="es-ES" sz="1100" b="1" dirty="0" smtClean="0">
                <a:latin typeface="Gill Sans MT" pitchFamily="34" charset="0"/>
                <a:ea typeface="Times New Roman" pitchFamily="18" charset="0"/>
              </a:rPr>
              <a:t>SUPERVISIÓN  </a:t>
            </a:r>
            <a:r>
              <a:rPr lang="es-ES" sz="1100" b="1" dirty="0">
                <a:latin typeface="Gill Sans MT" pitchFamily="34" charset="0"/>
                <a:ea typeface="Times New Roman" pitchFamily="18" charset="0"/>
              </a:rPr>
              <a:t>ESCOLAR No. </a:t>
            </a:r>
            <a:r>
              <a:rPr lang="es-ES" sz="1100" b="1" dirty="0" smtClean="0">
                <a:latin typeface="Gill Sans MT" pitchFamily="34" charset="0"/>
                <a:ea typeface="Times New Roman" pitchFamily="18" charset="0"/>
              </a:rPr>
              <a:t>_____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100" b="1" dirty="0" smtClean="0">
                <a:latin typeface="Gill Sans MT" pitchFamily="34" charset="0"/>
                <a:ea typeface="Times New Roman" pitchFamily="18" charset="0"/>
              </a:rPr>
              <a:t> NOMBRE DE LA ESCUELA 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6 Imagen" descr="gobierno7.JPG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5621" y="692696"/>
            <a:ext cx="161007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5 Imagen" descr="eru7.JPG"/>
          <p:cNvPicPr/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8344" y="836711"/>
            <a:ext cx="1008112" cy="7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1979712" y="620688"/>
            <a:ext cx="520847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otham Bold" pitchFamily="2" charset="0"/>
                <a:ea typeface="Times New Roman" pitchFamily="18" charset="0"/>
              </a:rPr>
              <a:t>“2013. Año del Bicentenario de </a:t>
            </a:r>
            <a:r>
              <a:rPr lang="es-ES" sz="1200" b="1" dirty="0" smtClean="0">
                <a:latin typeface="Gotham Bold" pitchFamily="2" charset="0"/>
                <a:ea typeface="Times New Roman" pitchFamily="18" charset="0"/>
              </a:rPr>
              <a:t>Los Sentimientos de la Nación 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otham Bold" pitchFamily="2" charset="0"/>
                <a:ea typeface="Times New Roman" pitchFamily="18" charset="0"/>
              </a:rPr>
              <a:t>”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2" name="11 Imagen" descr="G back"/>
          <p:cNvPicPr/>
          <p:nvPr userDrawn="1"/>
        </p:nvPicPr>
        <p:blipFill>
          <a:blip r:embed="rId1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916831"/>
            <a:ext cx="4211960" cy="4941169"/>
          </a:xfrm>
          <a:prstGeom prst="rect">
            <a:avLst/>
          </a:prstGeom>
          <a:noFill/>
        </p:spPr>
      </p:pic>
      <p:pic>
        <p:nvPicPr>
          <p:cNvPr id="13" name="12 Imagen" descr="G logo"/>
          <p:cNvPicPr/>
          <p:nvPr userDrawn="1"/>
        </p:nvPicPr>
        <p:blipFill>
          <a:blip r:embed="rId1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" contrast="5000"/>
          </a:blip>
          <a:srcRect/>
          <a:stretch>
            <a:fillRect/>
          </a:stretch>
        </p:blipFill>
        <p:spPr bwMode="auto">
          <a:xfrm>
            <a:off x="0" y="5445224"/>
            <a:ext cx="1547664" cy="141277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9 Grupo"/>
          <p:cNvGrpSpPr/>
          <p:nvPr/>
        </p:nvGrpSpPr>
        <p:grpSpPr>
          <a:xfrm>
            <a:off x="0" y="0"/>
            <a:ext cx="9036496" cy="6858000"/>
            <a:chOff x="0" y="0"/>
            <a:chExt cx="9036496" cy="6858000"/>
          </a:xfrm>
        </p:grpSpPr>
        <p:sp>
          <p:nvSpPr>
            <p:cNvPr id="6" name="5 Rectángulo"/>
            <p:cNvSpPr/>
            <p:nvPr/>
          </p:nvSpPr>
          <p:spPr>
            <a:xfrm>
              <a:off x="0" y="0"/>
              <a:ext cx="3131840" cy="6858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pic>
          <p:nvPicPr>
            <p:cNvPr id="4" name="3 Imagen" descr="G escudo v"/>
            <p:cNvPicPr/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1520" y="260648"/>
              <a:ext cx="1368152" cy="1080120"/>
            </a:xfrm>
            <a:prstGeom prst="rect">
              <a:avLst/>
            </a:prstGeom>
            <a:noFill/>
          </p:spPr>
        </p:pic>
        <p:pic>
          <p:nvPicPr>
            <p:cNvPr id="5" name="4 Imagen" descr="G logo"/>
            <p:cNvPicPr/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76256" y="260648"/>
              <a:ext cx="1656184" cy="1512168"/>
            </a:xfrm>
            <a:prstGeom prst="rect">
              <a:avLst/>
            </a:prstGeom>
            <a:noFill/>
          </p:spPr>
        </p:pic>
        <p:sp>
          <p:nvSpPr>
            <p:cNvPr id="8" name="7 Rectángulo"/>
            <p:cNvSpPr/>
            <p:nvPr/>
          </p:nvSpPr>
          <p:spPr>
            <a:xfrm>
              <a:off x="3214678" y="1857364"/>
              <a:ext cx="5612634" cy="43577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4400" b="1" dirty="0" smtClean="0">
                  <a:solidFill>
                    <a:schemeClr val="accent3"/>
                  </a:solidFill>
                  <a:latin typeface="Gotham Black" pitchFamily="2" charset="0"/>
                </a:rPr>
                <a:t>“Atención a los Alumnos </a:t>
              </a:r>
            </a:p>
            <a:p>
              <a:pPr algn="ctr"/>
              <a:r>
                <a:rPr lang="es-MX" sz="4400" b="1" dirty="0" smtClean="0">
                  <a:solidFill>
                    <a:schemeClr val="accent3"/>
                  </a:solidFill>
                  <a:latin typeface="Gotham Black" pitchFamily="2" charset="0"/>
                </a:rPr>
                <a:t>con materias no aprobadas”</a:t>
              </a:r>
            </a:p>
            <a:p>
              <a:pPr algn="ctr"/>
              <a:endParaRPr lang="es-MX" sz="4400" b="1" dirty="0" smtClean="0">
                <a:solidFill>
                  <a:schemeClr val="accent3"/>
                </a:solidFill>
                <a:latin typeface="Gotham Black" pitchFamily="2" charset="0"/>
              </a:endParaRPr>
            </a:p>
            <a:p>
              <a:pPr algn="ctr"/>
              <a:endParaRPr lang="es-MX" sz="4400" b="1" dirty="0" smtClean="0">
                <a:solidFill>
                  <a:schemeClr val="accent3"/>
                </a:solidFill>
                <a:latin typeface="Gotham Black" pitchFamily="2" charset="0"/>
              </a:endParaRPr>
            </a:p>
            <a:p>
              <a:pPr algn="r"/>
              <a:r>
                <a:rPr lang="es-MX" sz="4400" b="1" dirty="0" smtClean="0">
                  <a:solidFill>
                    <a:schemeClr val="accent3"/>
                  </a:solidFill>
                  <a:latin typeface="Gotham Black" pitchFamily="2" charset="0"/>
                </a:rPr>
                <a:t>Febrero 2013</a:t>
              </a: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4139952" y="5445224"/>
              <a:ext cx="48965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sz="1600" dirty="0">
                <a:solidFill>
                  <a:srgbClr val="FF0000"/>
                </a:solidFill>
                <a:latin typeface="Gotham Black" pitchFamily="2" charset="0"/>
              </a:endParaRPr>
            </a:p>
          </p:txBody>
        </p:sp>
        <p:pic>
          <p:nvPicPr>
            <p:cNvPr id="7" name="6 Imagen" descr="G back"/>
            <p:cNvPicPr/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1916831"/>
              <a:ext cx="4211960" cy="494116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352741"/>
              </p:ext>
            </p:extLst>
          </p:nvPr>
        </p:nvGraphicFramePr>
        <p:xfrm>
          <a:off x="755576" y="2799159"/>
          <a:ext cx="7920880" cy="323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0440"/>
                <a:gridCol w="396044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baseline="0" dirty="0" smtClean="0"/>
                        <a:t>Aspectos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Información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Materia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Profr</a:t>
                      </a:r>
                      <a:r>
                        <a:rPr lang="es-ES_tradnl" dirty="0" smtClean="0"/>
                        <a:t>.</a:t>
                      </a:r>
                      <a:r>
                        <a:rPr lang="es-ES_tradnl" baseline="0" dirty="0" smtClean="0"/>
                        <a:t> Responsable de la Materia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/>
                        <a:t>Causas de la no acreditación</a:t>
                      </a:r>
                      <a:r>
                        <a:rPr lang="es-ES_tradnl" baseline="0" dirty="0" smtClean="0"/>
                        <a:t> por parte del Docente Responsable</a:t>
                      </a:r>
                      <a:endParaRPr lang="es-A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No. Alumnos que no acreditaron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Causas posibles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dirty="0" smtClean="0"/>
                        <a:t>de la no acreditación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Tutor Grupal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Tutor Individual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Marcador de texto"/>
          <p:cNvSpPr>
            <a:spLocks noGrp="1"/>
          </p:cNvSpPr>
          <p:nvPr>
            <p:ph type="body" idx="1"/>
          </p:nvPr>
        </p:nvSpPr>
        <p:spPr>
          <a:xfrm>
            <a:off x="722313" y="2420888"/>
            <a:ext cx="7772400" cy="306263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smtClean="0">
                <a:solidFill>
                  <a:schemeClr val="tx1"/>
                </a:solidFill>
              </a:rPr>
              <a:t>Instrucciones: Realizar el llenado en la columna de Información  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PLANEACIÓN  </a:t>
            </a:r>
            <a:endParaRPr lang="es-MX" sz="24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500002" y="1412776"/>
            <a:ext cx="86439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800985"/>
              </p:ext>
            </p:extLst>
          </p:nvPr>
        </p:nvGraphicFramePr>
        <p:xfrm>
          <a:off x="755576" y="2871167"/>
          <a:ext cx="7920880" cy="323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0440"/>
                <a:gridCol w="396044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baseline="0" dirty="0" smtClean="0"/>
                        <a:t>Responsable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Acción(es)</a:t>
                      </a:r>
                      <a:r>
                        <a:rPr lang="es-ES_tradnl" baseline="0" dirty="0" smtClean="0"/>
                        <a:t> a realizar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Directivo</a:t>
                      </a:r>
                      <a:r>
                        <a:rPr lang="es-ES_tradnl" baseline="0" dirty="0" smtClean="0"/>
                        <a:t> Responsable: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Profr</a:t>
                      </a:r>
                      <a:r>
                        <a:rPr lang="es-ES_tradnl" dirty="0" smtClean="0"/>
                        <a:t>.</a:t>
                      </a:r>
                      <a:r>
                        <a:rPr lang="es-ES_tradnl" baseline="0" dirty="0" smtClean="0"/>
                        <a:t> Responsable de la Materia: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/>
                        <a:t>Tutor</a:t>
                      </a:r>
                      <a:r>
                        <a:rPr lang="es-ES_tradnl" baseline="0" dirty="0" smtClean="0"/>
                        <a:t> Grupal : ( Nombre completo)</a:t>
                      </a:r>
                      <a:endParaRPr lang="es-A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Tutor Individual</a:t>
                      </a:r>
                      <a:r>
                        <a:rPr lang="es-ES_tradnl" baseline="0" dirty="0" smtClean="0"/>
                        <a:t> :  ( Nombre completo)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Asesor Responsable: ( Nombre completo)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Con padres</a:t>
                      </a:r>
                      <a:r>
                        <a:rPr lang="es-ES_tradnl" baseline="0" dirty="0" smtClean="0"/>
                        <a:t> de familia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Alumno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Marcador de texto"/>
          <p:cNvSpPr>
            <a:spLocks noGrp="1"/>
          </p:cNvSpPr>
          <p:nvPr>
            <p:ph type="body" idx="1"/>
          </p:nvPr>
        </p:nvSpPr>
        <p:spPr>
          <a:xfrm>
            <a:off x="722313" y="2492896"/>
            <a:ext cx="7772400" cy="306263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smtClean="0">
                <a:solidFill>
                  <a:schemeClr val="tx1"/>
                </a:solidFill>
              </a:rPr>
              <a:t>Instrucciones: Escribir las acciones a realizar por cada responsable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PLANEACIÓN  </a:t>
            </a:r>
            <a:endParaRPr lang="es-MX" sz="24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551360"/>
              </p:ext>
            </p:extLst>
          </p:nvPr>
        </p:nvGraphicFramePr>
        <p:xfrm>
          <a:off x="611560" y="2370911"/>
          <a:ext cx="8208912" cy="4145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6304"/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baseline="0" dirty="0" smtClean="0"/>
                        <a:t>Acciones a realizar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Cómo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Evidencia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Informar al padre o</a:t>
                      </a:r>
                      <a:r>
                        <a:rPr lang="es-ES_tradnl" baseline="0" dirty="0" smtClean="0"/>
                        <a:t> tutor: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Propuesta</a:t>
                      </a:r>
                      <a:endParaRPr lang="es-A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Informar al alumno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Propuesta</a:t>
                      </a:r>
                      <a:endParaRPr lang="es-A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/>
                        <a:t>Calendario</a:t>
                      </a:r>
                      <a:r>
                        <a:rPr lang="es-ES_tradnl" baseline="0" dirty="0" smtClean="0"/>
                        <a:t> de Asesorías</a:t>
                      </a:r>
                      <a:endParaRPr lang="es-A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Propuesta</a:t>
                      </a:r>
                      <a:endParaRPr lang="es-A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Calendario del</a:t>
                      </a:r>
                      <a:r>
                        <a:rPr lang="es-ES_tradnl" baseline="0" dirty="0" smtClean="0"/>
                        <a:t> Periodo de Regularización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Propuesta</a:t>
                      </a:r>
                      <a:endParaRPr lang="es-A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Registro</a:t>
                      </a:r>
                      <a:r>
                        <a:rPr lang="es-ES_tradnl" baseline="0" dirty="0" smtClean="0"/>
                        <a:t> de atención con alumnos.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Propuesta</a:t>
                      </a:r>
                      <a:endParaRPr lang="es-A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Registro del Tutor Grupal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Propuesta</a:t>
                      </a:r>
                      <a:endParaRPr lang="es-A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Registro del</a:t>
                      </a:r>
                      <a:r>
                        <a:rPr lang="es-ES_tradnl" baseline="0" dirty="0" smtClean="0"/>
                        <a:t> Tutor Individual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Propuesta</a:t>
                      </a:r>
                      <a:endParaRPr lang="es-A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Registro</a:t>
                      </a:r>
                      <a:r>
                        <a:rPr lang="es-ES_tradnl" baseline="0" dirty="0" smtClean="0"/>
                        <a:t> del Asesor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Propuesta</a:t>
                      </a:r>
                      <a:endParaRPr lang="es-A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Marcador de texto"/>
          <p:cNvSpPr>
            <a:spLocks noGrp="1"/>
          </p:cNvSpPr>
          <p:nvPr>
            <p:ph type="body" idx="1"/>
          </p:nvPr>
        </p:nvSpPr>
        <p:spPr>
          <a:xfrm>
            <a:off x="611560" y="2060848"/>
            <a:ext cx="7772400" cy="306263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smtClean="0">
                <a:solidFill>
                  <a:schemeClr val="tx1"/>
                </a:solidFill>
              </a:rPr>
              <a:t>Instrucciones: Escribir las acciones a realizar por cada responsable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s-MX" sz="24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PLANEACIÓN  </a:t>
            </a:r>
            <a:endParaRPr lang="es-MX" sz="24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0 Grupo"/>
          <p:cNvGrpSpPr/>
          <p:nvPr/>
        </p:nvGrpSpPr>
        <p:grpSpPr>
          <a:xfrm>
            <a:off x="0" y="0"/>
            <a:ext cx="9144000" cy="6858000"/>
            <a:chOff x="0" y="171400"/>
            <a:chExt cx="9144000" cy="6858000"/>
          </a:xfrm>
        </p:grpSpPr>
        <p:pic>
          <p:nvPicPr>
            <p:cNvPr id="11" name="10 Imagen" descr="G back"/>
            <p:cNvPicPr/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0" y="2088231"/>
              <a:ext cx="4211960" cy="4941169"/>
            </a:xfrm>
            <a:prstGeom prst="rect">
              <a:avLst/>
            </a:prstGeom>
            <a:noFill/>
          </p:spPr>
        </p:pic>
        <p:pic>
          <p:nvPicPr>
            <p:cNvPr id="12" name="11 Imagen" descr="G logo"/>
            <p:cNvPicPr/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000" contrast="5000"/>
            </a:blip>
            <a:srcRect/>
            <a:stretch>
              <a:fillRect/>
            </a:stretch>
          </p:blipFill>
          <p:spPr bwMode="auto">
            <a:xfrm>
              <a:off x="0" y="5616624"/>
              <a:ext cx="1547664" cy="1412776"/>
            </a:xfrm>
            <a:prstGeom prst="rect">
              <a:avLst/>
            </a:prstGeom>
            <a:noFill/>
          </p:spPr>
        </p:pic>
        <p:sp>
          <p:nvSpPr>
            <p:cNvPr id="13" name="12 Rectángulo"/>
            <p:cNvSpPr/>
            <p:nvPr/>
          </p:nvSpPr>
          <p:spPr>
            <a:xfrm>
              <a:off x="0" y="171400"/>
              <a:ext cx="9144000" cy="476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 algn="ctr"/>
              <a:r>
                <a:rPr lang="es-MX" sz="2400" b="1" dirty="0" smtClean="0">
                  <a:solidFill>
                    <a:schemeClr val="tx1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EJECUCION  </a:t>
              </a:r>
              <a:endParaRPr lang="es-MX" sz="24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648578"/>
              </p:ext>
            </p:extLst>
          </p:nvPr>
        </p:nvGraphicFramePr>
        <p:xfrm>
          <a:off x="611560" y="2326848"/>
          <a:ext cx="8208912" cy="3754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6304"/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sz="1600" baseline="0" dirty="0" smtClean="0">
                          <a:solidFill>
                            <a:schemeClr val="tx1"/>
                          </a:solidFill>
                        </a:rPr>
                        <a:t>Acciones a realizar </a:t>
                      </a:r>
                      <a:r>
                        <a:rPr lang="es-ES_tradnl" sz="1400" baseline="0" dirty="0" smtClean="0">
                          <a:solidFill>
                            <a:schemeClr val="tx1"/>
                          </a:solidFill>
                        </a:rPr>
                        <a:t>(propuestas)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tx1"/>
                          </a:solidFill>
                        </a:rPr>
                        <a:t> Como</a:t>
                      </a:r>
                      <a:endParaRPr lang="es-A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tx1"/>
                          </a:solidFill>
                        </a:rPr>
                        <a:t>Evidencia</a:t>
                      </a:r>
                      <a:endParaRPr lang="es-A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Informar al padre o</a:t>
                      </a:r>
                      <a:r>
                        <a:rPr lang="es-ES_tradnl" sz="1600" baseline="0" dirty="0" smtClean="0"/>
                        <a:t> tutor: </a:t>
                      </a:r>
                      <a:endParaRPr lang="es-A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Propuesta</a:t>
                      </a:r>
                      <a:endParaRPr lang="es-AR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Informar al alumno</a:t>
                      </a:r>
                      <a:endParaRPr lang="es-A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Propuesta</a:t>
                      </a:r>
                      <a:endParaRPr lang="es-AR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/>
                        <a:t>Calendario</a:t>
                      </a:r>
                      <a:r>
                        <a:rPr lang="es-ES_tradnl" sz="1600" baseline="0" dirty="0" smtClean="0"/>
                        <a:t> de Asesorías</a:t>
                      </a:r>
                      <a:endParaRPr lang="es-A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Propuesta</a:t>
                      </a:r>
                      <a:endParaRPr lang="es-AR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Calendario del</a:t>
                      </a:r>
                      <a:r>
                        <a:rPr lang="es-ES_tradnl" sz="1600" baseline="0" dirty="0" smtClean="0"/>
                        <a:t> Periodo de Regularización</a:t>
                      </a:r>
                      <a:endParaRPr lang="es-A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Propuesta</a:t>
                      </a:r>
                      <a:endParaRPr lang="es-AR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Registro</a:t>
                      </a:r>
                      <a:r>
                        <a:rPr lang="es-ES_tradnl" sz="1600" baseline="0" dirty="0" smtClean="0"/>
                        <a:t> de atención con alumnos.</a:t>
                      </a:r>
                      <a:endParaRPr lang="es-A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Propuesta</a:t>
                      </a:r>
                      <a:endParaRPr lang="es-AR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Registro del Tutor Grupal </a:t>
                      </a:r>
                      <a:endParaRPr lang="es-A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Propuesta</a:t>
                      </a:r>
                      <a:endParaRPr lang="es-AR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Registro del</a:t>
                      </a:r>
                      <a:r>
                        <a:rPr lang="es-ES_tradnl" sz="1600" baseline="0" dirty="0" smtClean="0"/>
                        <a:t> Tutor Individual</a:t>
                      </a:r>
                      <a:endParaRPr lang="es-A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Propuesta</a:t>
                      </a:r>
                      <a:endParaRPr lang="es-AR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Registro</a:t>
                      </a:r>
                      <a:r>
                        <a:rPr lang="es-ES_tradnl" sz="1600" baseline="0" dirty="0" smtClean="0"/>
                        <a:t> del Asesor </a:t>
                      </a:r>
                      <a:endParaRPr lang="es-A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Propuesta</a:t>
                      </a:r>
                      <a:endParaRPr lang="es-AR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Marcador de texto"/>
          <p:cNvSpPr>
            <a:spLocks noGrp="1"/>
          </p:cNvSpPr>
          <p:nvPr>
            <p:ph type="body" idx="1"/>
          </p:nvPr>
        </p:nvSpPr>
        <p:spPr>
          <a:xfrm>
            <a:off x="611560" y="2016785"/>
            <a:ext cx="7772400" cy="306263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smtClean="0">
                <a:solidFill>
                  <a:schemeClr val="tx1"/>
                </a:solidFill>
              </a:rPr>
              <a:t>Instrucciones: Escribir las acciones a realizar por cada responsable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14" name="14 Marcador de texto"/>
          <p:cNvSpPr txBox="1">
            <a:spLocks/>
          </p:cNvSpPr>
          <p:nvPr/>
        </p:nvSpPr>
        <p:spPr>
          <a:xfrm>
            <a:off x="746768" y="6151612"/>
            <a:ext cx="7772400" cy="3062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mtClean="0">
                <a:solidFill>
                  <a:schemeClr val="tx1"/>
                </a:solidFill>
              </a:rPr>
              <a:t>Instrucciones: Reportar el seguimiento en los formatos de Tutorías</a:t>
            </a:r>
            <a:endParaRPr lang="es-A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0 Grupo"/>
          <p:cNvGrpSpPr/>
          <p:nvPr/>
        </p:nvGrpSpPr>
        <p:grpSpPr>
          <a:xfrm>
            <a:off x="0" y="0"/>
            <a:ext cx="9144000" cy="6858000"/>
            <a:chOff x="0" y="171400"/>
            <a:chExt cx="9144000" cy="6858000"/>
          </a:xfrm>
        </p:grpSpPr>
        <p:pic>
          <p:nvPicPr>
            <p:cNvPr id="11" name="10 Imagen" descr="G back"/>
            <p:cNvPicPr/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0" y="2088231"/>
              <a:ext cx="4211960" cy="4941169"/>
            </a:xfrm>
            <a:prstGeom prst="rect">
              <a:avLst/>
            </a:prstGeom>
            <a:noFill/>
          </p:spPr>
        </p:pic>
        <p:pic>
          <p:nvPicPr>
            <p:cNvPr id="12" name="11 Imagen" descr="G logo"/>
            <p:cNvPicPr/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000" contrast="5000"/>
            </a:blip>
            <a:srcRect/>
            <a:stretch>
              <a:fillRect/>
            </a:stretch>
          </p:blipFill>
          <p:spPr bwMode="auto">
            <a:xfrm>
              <a:off x="0" y="5616624"/>
              <a:ext cx="1547664" cy="1412776"/>
            </a:xfrm>
            <a:prstGeom prst="rect">
              <a:avLst/>
            </a:prstGeom>
            <a:noFill/>
          </p:spPr>
        </p:pic>
        <p:sp>
          <p:nvSpPr>
            <p:cNvPr id="13" name="12 Rectángulo"/>
            <p:cNvSpPr/>
            <p:nvPr/>
          </p:nvSpPr>
          <p:spPr>
            <a:xfrm>
              <a:off x="0" y="171400"/>
              <a:ext cx="9144000" cy="4643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 algn="ctr"/>
              <a:r>
                <a:rPr lang="es-MX" sz="2400" b="1" dirty="0" smtClean="0">
                  <a:solidFill>
                    <a:schemeClr val="tx1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CONTROL Y </a:t>
              </a:r>
              <a:r>
                <a:rPr lang="es-MX" sz="2400" b="1" dirty="0" smtClean="0">
                  <a:solidFill>
                    <a:schemeClr val="tx1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SEGUIMIENTO  </a:t>
              </a:r>
              <a:endParaRPr lang="es-MX" sz="24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</p:txBody>
        </p:sp>
      </p:grpSp>
      <p:sp>
        <p:nvSpPr>
          <p:cNvPr id="15" name="14 Marcador de texto"/>
          <p:cNvSpPr>
            <a:spLocks noGrp="1"/>
          </p:cNvSpPr>
          <p:nvPr>
            <p:ph type="body" idx="1"/>
          </p:nvPr>
        </p:nvSpPr>
        <p:spPr>
          <a:xfrm>
            <a:off x="755576" y="2924944"/>
            <a:ext cx="7772400" cy="306263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smtClean="0">
                <a:solidFill>
                  <a:schemeClr val="tx1"/>
                </a:solidFill>
              </a:rPr>
              <a:t>Instrucciones: Realizar el Cronograma de Acciones </a:t>
            </a:r>
            <a:endParaRPr lang="es-AR" dirty="0">
              <a:solidFill>
                <a:schemeClr val="tx1"/>
              </a:solidFill>
            </a:endParaRPr>
          </a:p>
        </p:txBody>
      </p:sp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1043608" y="3717032"/>
          <a:ext cx="7056784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9936"/>
                <a:gridCol w="1600082"/>
                <a:gridCol w="1479788"/>
                <a:gridCol w="2436978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Acción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Programada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Efectuada 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Alcances</a:t>
                      </a:r>
                      <a:r>
                        <a:rPr lang="es-ES_tradnl" baseline="0" dirty="0" smtClean="0"/>
                        <a:t> 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Propuesta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0 Grupo"/>
          <p:cNvGrpSpPr/>
          <p:nvPr/>
        </p:nvGrpSpPr>
        <p:grpSpPr>
          <a:xfrm>
            <a:off x="0" y="0"/>
            <a:ext cx="9144000" cy="6858000"/>
            <a:chOff x="0" y="171400"/>
            <a:chExt cx="9144000" cy="6858000"/>
          </a:xfrm>
        </p:grpSpPr>
        <p:pic>
          <p:nvPicPr>
            <p:cNvPr id="11" name="10 Imagen" descr="G back"/>
            <p:cNvPicPr/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0" y="2088231"/>
              <a:ext cx="4211960" cy="4941169"/>
            </a:xfrm>
            <a:prstGeom prst="rect">
              <a:avLst/>
            </a:prstGeom>
            <a:noFill/>
          </p:spPr>
        </p:pic>
        <p:pic>
          <p:nvPicPr>
            <p:cNvPr id="12" name="11 Imagen" descr="G logo"/>
            <p:cNvPicPr/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000" contrast="5000"/>
            </a:blip>
            <a:srcRect/>
            <a:stretch>
              <a:fillRect/>
            </a:stretch>
          </p:blipFill>
          <p:spPr bwMode="auto">
            <a:xfrm>
              <a:off x="0" y="5616624"/>
              <a:ext cx="1547664" cy="1412776"/>
            </a:xfrm>
            <a:prstGeom prst="rect">
              <a:avLst/>
            </a:prstGeom>
            <a:noFill/>
          </p:spPr>
        </p:pic>
        <p:sp>
          <p:nvSpPr>
            <p:cNvPr id="13" name="12 Rectángulo"/>
            <p:cNvSpPr/>
            <p:nvPr/>
          </p:nvSpPr>
          <p:spPr>
            <a:xfrm>
              <a:off x="0" y="171400"/>
              <a:ext cx="9144000" cy="4643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 algn="ctr"/>
              <a:r>
                <a:rPr lang="es-MX" sz="2400" b="1" dirty="0" smtClean="0">
                  <a:solidFill>
                    <a:schemeClr val="tx1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EVALUACIÓN </a:t>
              </a:r>
              <a:r>
                <a:rPr lang="es-MX" sz="2400" b="1" dirty="0" smtClean="0">
                  <a:solidFill>
                    <a:schemeClr val="tx1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  </a:t>
              </a:r>
              <a:endParaRPr lang="es-MX" sz="24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611560" y="2712720"/>
          <a:ext cx="8208912" cy="3606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6304"/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baseline="0" dirty="0" smtClean="0"/>
                        <a:t>Acciones Propuestas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logros</a:t>
                      </a:r>
                      <a:r>
                        <a:rPr lang="es-ES_tradnl" baseline="0" dirty="0" smtClean="0"/>
                        <a:t> y Alcances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Evidencia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No. de Alumnos</a:t>
                      </a:r>
                      <a:r>
                        <a:rPr lang="es-ES_tradnl" baseline="0" dirty="0" smtClean="0"/>
                        <a:t> que lograron aprobar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Marcador de texto"/>
          <p:cNvSpPr>
            <a:spLocks noGrp="1"/>
          </p:cNvSpPr>
          <p:nvPr>
            <p:ph type="body" idx="1"/>
          </p:nvPr>
        </p:nvSpPr>
        <p:spPr>
          <a:xfrm>
            <a:off x="611560" y="2402657"/>
            <a:ext cx="7772400" cy="306263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smtClean="0">
                <a:solidFill>
                  <a:schemeClr val="tx1"/>
                </a:solidFill>
              </a:rPr>
              <a:t>Instrucciones: Escribir las acciones a realizar por cada responsable</a:t>
            </a:r>
            <a:endParaRPr lang="es-A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0 Grupo"/>
          <p:cNvGrpSpPr/>
          <p:nvPr/>
        </p:nvGrpSpPr>
        <p:grpSpPr>
          <a:xfrm>
            <a:off x="0" y="0"/>
            <a:ext cx="9144000" cy="6858000"/>
            <a:chOff x="0" y="171400"/>
            <a:chExt cx="9144000" cy="6858000"/>
          </a:xfrm>
        </p:grpSpPr>
        <p:pic>
          <p:nvPicPr>
            <p:cNvPr id="11" name="10 Imagen" descr="G back"/>
            <p:cNvPicPr/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0" y="2088231"/>
              <a:ext cx="4211960" cy="4941169"/>
            </a:xfrm>
            <a:prstGeom prst="rect">
              <a:avLst/>
            </a:prstGeom>
            <a:noFill/>
          </p:spPr>
        </p:pic>
        <p:pic>
          <p:nvPicPr>
            <p:cNvPr id="12" name="11 Imagen" descr="G logo"/>
            <p:cNvPicPr/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000" contrast="5000"/>
            </a:blip>
            <a:srcRect/>
            <a:stretch>
              <a:fillRect/>
            </a:stretch>
          </p:blipFill>
          <p:spPr bwMode="auto">
            <a:xfrm>
              <a:off x="0" y="5616624"/>
              <a:ext cx="1547664" cy="1412776"/>
            </a:xfrm>
            <a:prstGeom prst="rect">
              <a:avLst/>
            </a:prstGeom>
            <a:noFill/>
          </p:spPr>
        </p:pic>
        <p:sp>
          <p:nvSpPr>
            <p:cNvPr id="13" name="12 Rectángulo"/>
            <p:cNvSpPr/>
            <p:nvPr/>
          </p:nvSpPr>
          <p:spPr>
            <a:xfrm>
              <a:off x="0" y="171400"/>
              <a:ext cx="9144000" cy="4643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lang="es-MX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/>
              <a:endPara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 algn="ctr"/>
              <a:endParaRPr lang="es-MX" sz="24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lvl="0" algn="ctr"/>
              <a:r>
                <a:rPr lang="es-MX" sz="2400" b="1" dirty="0" smtClean="0">
                  <a:solidFill>
                    <a:schemeClr val="tx1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ENTREGA DE REPORTE </a:t>
              </a:r>
            </a:p>
          </p:txBody>
        </p:sp>
      </p:grpSp>
      <p:sp>
        <p:nvSpPr>
          <p:cNvPr id="15" name="14 Marcador de texto"/>
          <p:cNvSpPr>
            <a:spLocks noGrp="1"/>
          </p:cNvSpPr>
          <p:nvPr>
            <p:ph type="body" idx="1"/>
          </p:nvPr>
        </p:nvSpPr>
        <p:spPr>
          <a:xfrm>
            <a:off x="611560" y="2402657"/>
            <a:ext cx="7772400" cy="306263"/>
          </a:xfrm>
        </p:spPr>
        <p:txBody>
          <a:bodyPr>
            <a:normAutofit fontScale="85000" lnSpcReduction="20000"/>
          </a:bodyPr>
          <a:lstStyle/>
          <a:p>
            <a:endParaRPr lang="es-ES_tradnl" dirty="0" smtClean="0">
              <a:solidFill>
                <a:schemeClr val="tx1"/>
              </a:solidFill>
            </a:endParaRPr>
          </a:p>
          <a:p>
            <a:endParaRPr lang="es-AR" dirty="0">
              <a:solidFill>
                <a:schemeClr val="tx1"/>
              </a:solidFill>
            </a:endParaRPr>
          </a:p>
        </p:txBody>
      </p:sp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521839"/>
              </p:ext>
            </p:extLst>
          </p:nvPr>
        </p:nvGraphicFramePr>
        <p:xfrm>
          <a:off x="755576" y="2509295"/>
          <a:ext cx="7488831" cy="365600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96277"/>
                <a:gridCol w="2496277"/>
                <a:gridCol w="2496277"/>
              </a:tblGrid>
              <a:tr h="430847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chemeClr val="tx1"/>
                          </a:solidFill>
                        </a:rPr>
                        <a:t>ETAPA-</a:t>
                      </a:r>
                      <a:endParaRPr lang="es-A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chemeClr val="tx1"/>
                          </a:solidFill>
                        </a:rPr>
                        <a:t>FECHA </a:t>
                      </a:r>
                      <a:endParaRPr lang="es-A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chemeClr val="tx1"/>
                          </a:solidFill>
                        </a:rPr>
                        <a:t>RE</a:t>
                      </a:r>
                      <a:r>
                        <a:rPr lang="es-ES_tradnl" b="1" baseline="0" dirty="0" smtClean="0">
                          <a:solidFill>
                            <a:schemeClr val="tx1"/>
                          </a:solidFill>
                        </a:rPr>
                        <a:t>MITIR A LA SUBDIRECCION</a:t>
                      </a:r>
                      <a:endParaRPr lang="es-A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0847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Planeación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25 de febrero</a:t>
                      </a:r>
                      <a:r>
                        <a:rPr lang="es-ES_tradnl" baseline="0" dirty="0" smtClean="0"/>
                        <a:t> de 2013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Por</a:t>
                      </a:r>
                      <a:r>
                        <a:rPr lang="es-ES_tradnl" baseline="0" dirty="0" smtClean="0"/>
                        <a:t> correo electrónico</a:t>
                      </a:r>
                      <a:endParaRPr lang="es-AR" dirty="0"/>
                    </a:p>
                  </a:txBody>
                  <a:tcPr/>
                </a:tc>
              </a:tr>
              <a:tr h="430847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Ejecución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mtClean="0"/>
                        <a:t>25 de febrero</a:t>
                      </a:r>
                      <a:r>
                        <a:rPr lang="es-ES_tradnl" baseline="0" smtClean="0"/>
                        <a:t> de 2013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Por</a:t>
                      </a:r>
                      <a:r>
                        <a:rPr lang="es-ES_tradnl" baseline="0" dirty="0" smtClean="0"/>
                        <a:t> correo electrónico</a:t>
                      </a:r>
                      <a:endParaRPr lang="es-AR" dirty="0"/>
                    </a:p>
                  </a:txBody>
                  <a:tcPr/>
                </a:tc>
              </a:tr>
              <a:tr h="430847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Cronograma</a:t>
                      </a:r>
                      <a:r>
                        <a:rPr lang="es-ES_tradnl" baseline="0" dirty="0" smtClean="0"/>
                        <a:t>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25 de febrero</a:t>
                      </a:r>
                      <a:r>
                        <a:rPr lang="es-ES_tradnl" baseline="0" dirty="0" smtClean="0"/>
                        <a:t> de 2013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Por</a:t>
                      </a:r>
                      <a:r>
                        <a:rPr lang="es-ES_tradnl" baseline="0" dirty="0" smtClean="0"/>
                        <a:t> correo electrónico</a:t>
                      </a:r>
                      <a:endParaRPr lang="es-AR" dirty="0"/>
                    </a:p>
                  </a:txBody>
                  <a:tcPr/>
                </a:tc>
              </a:tr>
              <a:tr h="430847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Evaluación</a:t>
                      </a:r>
                      <a:r>
                        <a:rPr lang="es-ES_tradnl" baseline="0" dirty="0" smtClean="0"/>
                        <a:t>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 de marzo de 2013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/>
                        <a:t>Por</a:t>
                      </a:r>
                      <a:r>
                        <a:rPr lang="es-ES_tradnl" baseline="0" dirty="0" smtClean="0"/>
                        <a:t> correo electrónico</a:t>
                      </a:r>
                      <a:endParaRPr lang="es-AR" dirty="0" smtClean="0"/>
                    </a:p>
                  </a:txBody>
                  <a:tcPr/>
                </a:tc>
              </a:tr>
              <a:tr h="430847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Planeación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mtClean="0"/>
                        <a:t>4 de marzo de 2013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Por</a:t>
                      </a:r>
                      <a:r>
                        <a:rPr lang="es-ES_tradnl" baseline="0" dirty="0" smtClean="0"/>
                        <a:t> correo electrónico</a:t>
                      </a:r>
                      <a:endParaRPr lang="es-AR" dirty="0"/>
                    </a:p>
                  </a:txBody>
                  <a:tcPr/>
                </a:tc>
              </a:tr>
              <a:tr h="430847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Ejecución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mtClean="0"/>
                        <a:t>4 de marzo de 2013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Por</a:t>
                      </a:r>
                      <a:r>
                        <a:rPr lang="es-ES_tradnl" baseline="0" dirty="0" smtClean="0"/>
                        <a:t> correo electrónico</a:t>
                      </a:r>
                      <a:endParaRPr lang="es-AR" dirty="0"/>
                    </a:p>
                  </a:txBody>
                  <a:tcPr/>
                </a:tc>
              </a:tr>
              <a:tr h="430847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Cronograma</a:t>
                      </a:r>
                      <a:r>
                        <a:rPr lang="es-ES_tradnl" baseline="0" dirty="0" smtClean="0"/>
                        <a:t>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 de marzo de 2013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Por</a:t>
                      </a:r>
                      <a:r>
                        <a:rPr lang="es-ES_tradnl" baseline="0" dirty="0" smtClean="0"/>
                        <a:t> correo electrónico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2523</TotalTime>
  <Words>356</Words>
  <Application>Microsoft Office PowerPoint</Application>
  <PresentationFormat>Carta (216 x 279 mm)</PresentationFormat>
  <Paragraphs>253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SUPERVISION</dc:creator>
  <cp:lastModifiedBy>Administrator</cp:lastModifiedBy>
  <cp:revision>234</cp:revision>
  <dcterms:created xsi:type="dcterms:W3CDTF">2012-01-04T16:39:27Z</dcterms:created>
  <dcterms:modified xsi:type="dcterms:W3CDTF">2013-02-19T23:38:08Z</dcterms:modified>
</cp:coreProperties>
</file>