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9" r:id="rId1"/>
  </p:sldMasterIdLst>
  <p:notesMasterIdLst>
    <p:notesMasterId r:id="rId3"/>
  </p:notesMasterIdLst>
  <p:sldIdLst>
    <p:sldId id="257" r:id="rId2"/>
  </p:sldIdLst>
  <p:sldSz cx="11522075" cy="5761038"/>
  <p:notesSz cx="7010400" cy="12039600"/>
  <p:defaultTextStyle>
    <a:lvl1pPr marL="0" algn="l" rtl="0" latinLnBrk="0">
      <a:defRPr lang="es-ES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es-ES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es-ES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es-ES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es-ES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es-ES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es-ES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es-ES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es-ES"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Estilo claro 2 - Acento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72833802-FEF1-4C79-8D5D-14CF1EAF98D9}" styleName="Estilo claro 2 - Acent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DA37D80-6434-44D0-A028-1B22A696006F}" styleName="Estilo claro 3 - Acento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2794" autoAdjust="0"/>
    <p:restoredTop sz="87621" autoAdjust="0"/>
  </p:normalViewPr>
  <p:slideViewPr>
    <p:cSldViewPr>
      <p:cViewPr>
        <p:scale>
          <a:sx n="75" d="100"/>
          <a:sy n="75" d="100"/>
        </p:scale>
        <p:origin x="-264" y="-342"/>
      </p:cViewPr>
      <p:guideLst>
        <p:guide orient="horz" pos="1815"/>
        <p:guide pos="362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601980"/>
          </a:xfrm>
          <a:prstGeom prst="rect">
            <a:avLst/>
          </a:prstGeom>
        </p:spPr>
        <p:txBody>
          <a:bodyPr vert="horz" lIns="108850" tIns="54425" rIns="108850" bIns="54425" rtlCol="0"/>
          <a:lstStyle>
            <a:lvl1pPr algn="l" latinLnBrk="0">
              <a:defRPr lang="es-ES" sz="1400"/>
            </a:lvl1pPr>
            <a:extLst/>
          </a:lstStyle>
          <a:p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601980"/>
          </a:xfrm>
          <a:prstGeom prst="rect">
            <a:avLst/>
          </a:prstGeom>
        </p:spPr>
        <p:txBody>
          <a:bodyPr vert="horz" lIns="108850" tIns="54425" rIns="108850" bIns="54425" rtlCol="0"/>
          <a:lstStyle>
            <a:lvl1pPr algn="r" latinLnBrk="0">
              <a:defRPr lang="es-ES" sz="1400"/>
            </a:lvl1pPr>
            <a:extLst/>
          </a:lstStyle>
          <a:p>
            <a:fld id="{A8ADFD5B-A66C-449C-B6E8-FB716D07777D}" type="datetimeFigureOut">
              <a:rPr/>
              <a:pPr/>
              <a:t>6/30/2006</a:t>
            </a:fld>
            <a:endParaRPr lang="es-E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-1009650" y="903288"/>
            <a:ext cx="9029700" cy="4514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08850" tIns="54425" rIns="108850" bIns="54425" rtlCol="0" anchor="ctr"/>
          <a:lstStyle>
            <a:extLst/>
          </a:lstStyle>
          <a:p>
            <a:endParaRPr lang="es-E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5718810"/>
            <a:ext cx="5608320" cy="5417820"/>
          </a:xfrm>
          <a:prstGeom prst="rect">
            <a:avLst/>
          </a:prstGeom>
        </p:spPr>
        <p:txBody>
          <a:bodyPr vert="horz" lIns="108850" tIns="54425" rIns="108850" bIns="54425" rtlCol="0">
            <a:normAutofit/>
          </a:bodyPr>
          <a:lstStyle>
            <a:extLst/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1435530"/>
            <a:ext cx="3037840" cy="601980"/>
          </a:xfrm>
          <a:prstGeom prst="rect">
            <a:avLst/>
          </a:prstGeom>
        </p:spPr>
        <p:txBody>
          <a:bodyPr vert="horz" lIns="108850" tIns="54425" rIns="108850" bIns="54425" rtlCol="0" anchor="b"/>
          <a:lstStyle>
            <a:lvl1pPr algn="l" latinLnBrk="0">
              <a:defRPr lang="es-ES" sz="1400"/>
            </a:lvl1pPr>
            <a:extLst/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11435530"/>
            <a:ext cx="3037840" cy="601980"/>
          </a:xfrm>
          <a:prstGeom prst="rect">
            <a:avLst/>
          </a:prstGeom>
        </p:spPr>
        <p:txBody>
          <a:bodyPr vert="horz" lIns="108850" tIns="54425" rIns="108850" bIns="54425" rtlCol="0" anchor="b"/>
          <a:lstStyle>
            <a:lvl1pPr algn="r" latinLnBrk="0">
              <a:defRPr lang="es-ES" sz="1400"/>
            </a:lvl1pPr>
            <a:extLst/>
          </a:lstStyle>
          <a:p>
            <a:fld id="{CA5D3BF3-D352-46FC-8343-31F56E6730EA}" type="slidenum">
              <a:rPr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4658607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 latinLnBrk="0">
      <a:defRPr lang="es-ES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es-ES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es-ES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es-ES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es-ES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es-ES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es-ES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es-ES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es-ES"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>
          <a:xfrm>
            <a:off x="-1009650" y="903288"/>
            <a:ext cx="9029700" cy="4514850"/>
          </a:xfrm>
        </p:spPr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es-ES" smtClean="0"/>
              <a:pPr/>
              <a:t>1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64156" y="1789661"/>
            <a:ext cx="9793764" cy="123488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728313" y="3264588"/>
            <a:ext cx="8065453" cy="147226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fld id="{047E157E-8DCB-4F70-A0AF-5EB586A91DD4}" type="datetime1">
              <a:rPr kumimoji="0" lang="es-ES" smtClean="0">
                <a:solidFill>
                  <a:srgbClr val="FFFFFF"/>
                </a:solidFill>
              </a:rPr>
              <a:pPr algn="ctr"/>
              <a:t>18/01/2012</a:t>
            </a:fld>
            <a:endParaRPr kumimoji="0" lang="es-ES" sz="2000">
              <a:solidFill>
                <a:srgbClr val="FFFFFF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kumimoji="0" lang="es-ES">
              <a:solidFill>
                <a:schemeClr val="tx2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2E0A0-C266-4798-8C8F-B9F91E9DA37E}" type="slidenum">
              <a:rPr kumimoji="0" lang="es-ES" smtClean="0">
                <a:solidFill>
                  <a:schemeClr val="tx2"/>
                </a:solidFill>
              </a:rPr>
              <a:pPr/>
              <a:t>‹Nº›</a:t>
            </a:fld>
            <a:endParaRPr kumimoji="0" lang="es-ES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76105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06EA6-EFEA-4C30-9264-4F9291A5780D}" type="datetime1">
              <a:rPr lang="es-ES" smtClean="0"/>
              <a:pPr/>
              <a:t>18/01/2012</a:t>
            </a:fld>
            <a:endParaRPr kumimoji="0" lang="es-ES" sz="1400">
              <a:solidFill>
                <a:schemeClr val="tx2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kumimoji="0" lang="es-ES" sz="1400">
              <a:solidFill>
                <a:schemeClr val="tx2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8F82E0A0-C266-4798-8C8F-B9F91E9DA37E}" type="slidenum">
              <a:rPr kumimoji="0" lang="es-ES" sz="1400" b="1" smtClean="0">
                <a:solidFill>
                  <a:srgbClr val="FFFFFF"/>
                </a:solidFill>
              </a:rPr>
              <a:pPr algn="ctr"/>
              <a:t>‹Nº›</a:t>
            </a:fld>
            <a:endParaRPr kumimoji="0" lang="es-ES" sz="1400" b="1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85857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353506" y="173365"/>
            <a:ext cx="2592467" cy="368599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76104" y="173365"/>
            <a:ext cx="7585366" cy="368599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06EA6-EFEA-4C30-9264-4F9291A5780D}" type="datetime1">
              <a:rPr lang="es-ES" smtClean="0"/>
              <a:pPr/>
              <a:t>18/01/2012</a:t>
            </a:fld>
            <a:endParaRPr kumimoji="0" lang="es-ES" sz="1400">
              <a:solidFill>
                <a:schemeClr val="tx2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kumimoji="0" lang="es-ES" sz="1400">
              <a:solidFill>
                <a:schemeClr val="tx2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8F82E0A0-C266-4798-8C8F-B9F91E9DA37E}" type="slidenum">
              <a:rPr kumimoji="0" lang="es-ES" sz="1400" b="1" smtClean="0">
                <a:solidFill>
                  <a:srgbClr val="FFFFFF"/>
                </a:solidFill>
              </a:rPr>
              <a:pPr algn="ctr"/>
              <a:t>‹Nº›</a:t>
            </a:fld>
            <a:endParaRPr kumimoji="0" lang="es-ES" sz="1400" b="1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94084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06EA6-EFEA-4C30-9264-4F9291A5780D}" type="datetime1">
              <a:rPr lang="es-ES" smtClean="0"/>
              <a:pPr/>
              <a:t>18/01/2012</a:t>
            </a:fld>
            <a:endParaRPr kumimoji="0" lang="es-ES" sz="1400">
              <a:solidFill>
                <a:schemeClr val="tx2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kumimoji="0" lang="es-ES" sz="1400">
              <a:solidFill>
                <a:schemeClr val="tx2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8F82E0A0-C266-4798-8C8F-B9F91E9DA37E}" type="slidenum">
              <a:rPr kumimoji="0" lang="es-ES" sz="1400" b="1" smtClean="0">
                <a:solidFill>
                  <a:srgbClr val="FFFFFF"/>
                </a:solidFill>
              </a:rPr>
              <a:pPr algn="ctr"/>
              <a:t>‹Nº›</a:t>
            </a:fld>
            <a:endParaRPr kumimoji="0" lang="es-ES" sz="1400" b="1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15182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0164" y="3702001"/>
            <a:ext cx="9793764" cy="114420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0164" y="2441774"/>
            <a:ext cx="9793764" cy="126022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F9F07-3BC7-4570-B054-79111B0A380C}" type="datetime1">
              <a:rPr lang="es-ES" smtClean="0"/>
              <a:pPr/>
              <a:t>18/01/2012</a:t>
            </a:fld>
            <a:endParaRPr kumimoji="0"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8F82E0A0-C266-4798-8C8F-B9F91E9DA37E}" type="slidenum">
              <a:rPr kumimoji="0" lang="es-ES" sz="2400" b="1" smtClean="0">
                <a:solidFill>
                  <a:srgbClr val="FFFFFF"/>
                </a:solidFill>
              </a:rPr>
              <a:pPr algn="ctr"/>
              <a:t>‹Nº›</a:t>
            </a:fld>
            <a:endParaRPr kumimoji="0" lang="es-ES" sz="24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37608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76104" y="1008183"/>
            <a:ext cx="5088916" cy="28511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857055" y="1008183"/>
            <a:ext cx="5088916" cy="28511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06EA6-EFEA-4C30-9264-4F9291A5780D}" type="datetime1">
              <a:rPr lang="es-ES" smtClean="0"/>
              <a:pPr/>
              <a:t>18/01/2012</a:t>
            </a:fld>
            <a:endParaRPr kumimoji="0"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8F82E0A0-C266-4798-8C8F-B9F91E9DA37E}" type="slidenum">
              <a:rPr kumimoji="0" lang="es-ES" sz="1400" b="1" smtClean="0">
                <a:solidFill>
                  <a:srgbClr val="FFFFFF"/>
                </a:solidFill>
              </a:rPr>
              <a:pPr algn="ctr"/>
              <a:t>‹Nº›</a:t>
            </a:fld>
            <a:endParaRPr kumimoji="0" lang="es-ES"/>
          </a:p>
        </p:txBody>
      </p:sp>
    </p:spTree>
    <p:extLst>
      <p:ext uri="{BB962C8B-B14F-4D97-AF65-F5344CB8AC3E}">
        <p14:creationId xmlns:p14="http://schemas.microsoft.com/office/powerpoint/2010/main" xmlns="" val="3804647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76104" y="230709"/>
            <a:ext cx="10369868" cy="960173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76106" y="1289567"/>
            <a:ext cx="5090917" cy="53743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76106" y="1826996"/>
            <a:ext cx="5090917" cy="331926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853061" y="1289567"/>
            <a:ext cx="5092917" cy="53743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853061" y="1826996"/>
            <a:ext cx="5092917" cy="331926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06EA6-EFEA-4C30-9264-4F9291A5780D}" type="datetime1">
              <a:rPr lang="es-ES" smtClean="0"/>
              <a:pPr/>
              <a:t>18/01/2012</a:t>
            </a:fld>
            <a:endParaRPr kumimoji="0"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8F82E0A0-C266-4798-8C8F-B9F91E9DA37E}" type="slidenum">
              <a:rPr kumimoji="0" lang="es-ES" sz="1400" b="1" smtClean="0">
                <a:solidFill>
                  <a:srgbClr val="FFFFFF"/>
                </a:solidFill>
              </a:rPr>
              <a:pPr algn="ctr"/>
              <a:t>‹Nº›</a:t>
            </a:fld>
            <a:endParaRPr kumimoji="0" lang="es-ES"/>
          </a:p>
        </p:txBody>
      </p:sp>
    </p:spTree>
    <p:extLst>
      <p:ext uri="{BB962C8B-B14F-4D97-AF65-F5344CB8AC3E}">
        <p14:creationId xmlns:p14="http://schemas.microsoft.com/office/powerpoint/2010/main" xmlns="" val="2931767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ADB5D-B7A0-47E3-AD2D-B1A6F8614213}" type="datetime1">
              <a:rPr lang="es-ES" smtClean="0"/>
              <a:pPr/>
              <a:t>18/01/2012</a:t>
            </a:fld>
            <a:endParaRPr kumimoji="0"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7CB7D-F184-43C7-B6FD-03D728E1BBFF}" type="slidenum">
              <a:rPr kumimoji="0" lang="es-ES" smtClean="0">
                <a:solidFill>
                  <a:srgbClr val="FFFFFF"/>
                </a:solidFill>
              </a:rPr>
              <a:pPr/>
              <a:t>‹Nº›</a:t>
            </a:fld>
            <a:endParaRPr kumimoji="0" lang="es-E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46090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68126-03FC-49C0-B9B8-2B561CCC3D90}" type="datetime1">
              <a:rPr lang="es-ES" smtClean="0"/>
              <a:pPr/>
              <a:t>18/01/2012</a:t>
            </a:fld>
            <a:endParaRPr kumimoji="0"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7CB7D-F184-43C7-B6FD-03D728E1BBFF}" type="slidenum">
              <a:rPr kumimoji="0" lang="es-ES" smtClean="0">
                <a:solidFill>
                  <a:schemeClr val="tx2"/>
                </a:solidFill>
              </a:rPr>
              <a:pPr/>
              <a:t>‹Nº›</a:t>
            </a:fld>
            <a:endParaRPr kumimoji="0" lang="es-ES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73441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76110" y="229374"/>
            <a:ext cx="3790683" cy="97617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04811" y="229380"/>
            <a:ext cx="6441160" cy="49168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76110" y="1205555"/>
            <a:ext cx="3790683" cy="394071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A8198-4617-485E-9585-4840B69DBBA6}" type="datetime1">
              <a:rPr lang="es-ES" smtClean="0"/>
              <a:pPr/>
              <a:t>18/01/2012</a:t>
            </a:fld>
            <a:endParaRPr kumimoji="0"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7CB7D-F184-43C7-B6FD-03D728E1BBFF}" type="slidenum">
              <a:rPr kumimoji="0" lang="es-ES" smtClean="0">
                <a:solidFill>
                  <a:srgbClr val="FFFFFF"/>
                </a:solidFill>
              </a:rPr>
              <a:pPr/>
              <a:t>‹Nº›</a:t>
            </a:fld>
            <a:endParaRPr kumimoji="0" lang="es-E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09324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58409" y="4032728"/>
            <a:ext cx="6913245" cy="4760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58409" y="514759"/>
            <a:ext cx="6913245" cy="345662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258409" y="4508817"/>
            <a:ext cx="6913245" cy="67612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06EA6-EFEA-4C30-9264-4F9291A5780D}" type="datetime1">
              <a:rPr lang="es-ES" smtClean="0"/>
              <a:pPr/>
              <a:t>18/01/2012</a:t>
            </a:fld>
            <a:endParaRPr kumimoji="0"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8F82E0A0-C266-4798-8C8F-B9F91E9DA37E}" type="slidenum">
              <a:rPr kumimoji="0" lang="es-ES" sz="2800" b="1" smtClean="0">
                <a:solidFill>
                  <a:srgbClr val="FFFFFF"/>
                </a:solidFill>
              </a:rPr>
              <a:pPr algn="ctr"/>
              <a:t>‹Nº›</a:t>
            </a:fld>
            <a:endParaRPr kumimoji="0" lang="es-ES" sz="2800"/>
          </a:p>
        </p:txBody>
      </p:sp>
    </p:spTree>
    <p:extLst>
      <p:ext uri="{BB962C8B-B14F-4D97-AF65-F5344CB8AC3E}">
        <p14:creationId xmlns:p14="http://schemas.microsoft.com/office/powerpoint/2010/main" xmlns="" val="3891571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576104" y="230709"/>
            <a:ext cx="10369868" cy="9601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76104" y="1344243"/>
            <a:ext cx="10369868" cy="38020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576104" y="5339631"/>
            <a:ext cx="2688484" cy="30672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606EA6-EFEA-4C30-9264-4F9291A5780D}" type="datetime1">
              <a:rPr lang="es-ES" smtClean="0"/>
              <a:pPr/>
              <a:t>18/01/2012</a:t>
            </a:fld>
            <a:endParaRPr kumimoji="0" lang="es-ES" sz="1400">
              <a:solidFill>
                <a:schemeClr val="tx2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936711" y="5339631"/>
            <a:ext cx="3648657" cy="30672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/>
            <a:endParaRPr kumimoji="0" lang="es-ES" sz="1400">
              <a:solidFill>
                <a:schemeClr val="tx2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57487" y="5339631"/>
            <a:ext cx="2688484" cy="30672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/>
            <a:fld id="{8F82E0A0-C266-4798-8C8F-B9F91E9DA37E}" type="slidenum">
              <a:rPr kumimoji="0" lang="es-ES" sz="1400" b="1" smtClean="0">
                <a:solidFill>
                  <a:srgbClr val="FFFFFF"/>
                </a:solidFill>
              </a:rPr>
              <a:pPr algn="ctr"/>
              <a:t>‹Nº›</a:t>
            </a:fld>
            <a:endParaRPr kumimoji="0" lang="es-ES" sz="1400" b="1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89906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-1" y="-48439"/>
            <a:ext cx="11522075" cy="571504"/>
          </a:xfrm>
          <a:solidFill>
            <a:schemeClr val="bg1">
              <a:lumMod val="8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>
            <a:noAutofit/>
          </a:bodyPr>
          <a:lstStyle>
            <a:extLst/>
          </a:lstStyle>
          <a:p>
            <a:pPr algn="ctr"/>
            <a:r>
              <a:rPr lang="es-ES" sz="2000" b="1" dirty="0" smtClean="0"/>
              <a:t>Z O N A    E S C O L A R   BG002</a:t>
            </a:r>
            <a:br>
              <a:rPr lang="es-ES" sz="2000" b="1" dirty="0" smtClean="0"/>
            </a:br>
            <a:r>
              <a:rPr lang="es-ES" sz="2000" b="1" dirty="0" smtClean="0"/>
              <a:t>MODELO DE TUTORIA</a:t>
            </a:r>
            <a:endParaRPr lang="es-ES" sz="2400" b="1" dirty="0"/>
          </a:p>
        </p:txBody>
      </p:sp>
      <p:sp>
        <p:nvSpPr>
          <p:cNvPr id="11" name="10 CuadroTexto"/>
          <p:cNvSpPr txBox="1"/>
          <p:nvPr/>
        </p:nvSpPr>
        <p:spPr>
          <a:xfrm>
            <a:off x="475196" y="1918890"/>
            <a:ext cx="1080516" cy="5847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800" dirty="0" smtClean="0"/>
              <a:t>ESPECIALMENTE EL ESTUDIANTE DE </a:t>
            </a:r>
          </a:p>
          <a:p>
            <a:pPr algn="ctr"/>
            <a:r>
              <a:rPr lang="es-ES" sz="800" dirty="0" smtClean="0"/>
              <a:t>BAJO RENDIMIENTO ELIGE A SU TUTOR</a:t>
            </a:r>
            <a:endParaRPr lang="es-ES" sz="800" dirty="0"/>
          </a:p>
        </p:txBody>
      </p:sp>
      <p:sp>
        <p:nvSpPr>
          <p:cNvPr id="12" name="11 CuadroTexto"/>
          <p:cNvSpPr txBox="1"/>
          <p:nvPr/>
        </p:nvSpPr>
        <p:spPr>
          <a:xfrm>
            <a:off x="403187" y="4574241"/>
            <a:ext cx="1612047" cy="461665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92075" indent="-92075">
              <a:buFont typeface="Arial" pitchFamily="34" charset="0"/>
              <a:buChar char="•"/>
            </a:pPr>
            <a:r>
              <a:rPr lang="es-ES" sz="800" dirty="0" smtClean="0"/>
              <a:t>Por </a:t>
            </a:r>
            <a:r>
              <a:rPr sz="800" smtClean="0"/>
              <a:t>a</a:t>
            </a:r>
            <a:r>
              <a:rPr lang="es-ES" sz="800" dirty="0" smtClean="0"/>
              <a:t>finalidad.</a:t>
            </a:r>
          </a:p>
          <a:p>
            <a:pPr marL="92075" indent="-92075">
              <a:buFont typeface="Arial" pitchFamily="34" charset="0"/>
              <a:buChar char="•"/>
            </a:pPr>
            <a:r>
              <a:rPr lang="es-ES" sz="800" dirty="0" smtClean="0"/>
              <a:t>Por reconocerle su capacidad.</a:t>
            </a:r>
          </a:p>
          <a:p>
            <a:pPr marL="92075" indent="-92075">
              <a:buFont typeface="Arial" pitchFamily="34" charset="0"/>
              <a:buChar char="•"/>
            </a:pPr>
            <a:r>
              <a:rPr lang="es-ES" sz="800" dirty="0" smtClean="0"/>
              <a:t>Porque le inspira confianza.</a:t>
            </a:r>
            <a:endParaRPr lang="es-ES" sz="800" dirty="0"/>
          </a:p>
        </p:txBody>
      </p:sp>
      <p:sp>
        <p:nvSpPr>
          <p:cNvPr id="18" name="17 CuadroTexto"/>
          <p:cNvSpPr txBox="1"/>
          <p:nvPr/>
        </p:nvSpPr>
        <p:spPr>
          <a:xfrm>
            <a:off x="1689071" y="1666073"/>
            <a:ext cx="935938" cy="107721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800" b="1" dirty="0" smtClean="0"/>
              <a:t>SIGUIENTE SEMANA</a:t>
            </a:r>
          </a:p>
          <a:p>
            <a:pPr algn="ctr"/>
            <a:r>
              <a:rPr lang="es-ES" sz="800" b="1" dirty="0" smtClean="0"/>
              <a:t>ENTREVISTA INICIAL</a:t>
            </a:r>
          </a:p>
          <a:p>
            <a:pPr algn="ctr"/>
            <a:r>
              <a:rPr lang="es-ES" sz="800" dirty="0" smtClean="0"/>
              <a:t> (TR) TUTOR-TUTORADO (TDO)</a:t>
            </a:r>
          </a:p>
          <a:p>
            <a:pPr algn="ctr"/>
            <a:r>
              <a:rPr lang="es-ES" sz="800" dirty="0" smtClean="0"/>
              <a:t> SESIÒN DE 15 MIN.</a:t>
            </a:r>
            <a:endParaRPr lang="es-ES" sz="800" dirty="0"/>
          </a:p>
        </p:txBody>
      </p:sp>
      <p:sp>
        <p:nvSpPr>
          <p:cNvPr id="19" name="18 CuadroTexto"/>
          <p:cNvSpPr txBox="1"/>
          <p:nvPr/>
        </p:nvSpPr>
        <p:spPr>
          <a:xfrm>
            <a:off x="1546195" y="3690533"/>
            <a:ext cx="1234876" cy="584775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92075" indent="-92075">
              <a:buFont typeface="Arial" pitchFamily="34" charset="0"/>
              <a:buChar char="•"/>
            </a:pPr>
            <a:r>
              <a:rPr lang="es-ES" sz="800" dirty="0" smtClean="0"/>
              <a:t>Se reconocen.</a:t>
            </a:r>
          </a:p>
          <a:p>
            <a:pPr marL="92075" indent="-92075">
              <a:buFont typeface="Arial" pitchFamily="34" charset="0"/>
              <a:buChar char="•"/>
            </a:pPr>
            <a:r>
              <a:rPr lang="es-ES" sz="800" dirty="0" smtClean="0"/>
              <a:t>Se identifican.</a:t>
            </a:r>
          </a:p>
          <a:p>
            <a:pPr marL="92075" indent="-92075">
              <a:buFont typeface="Arial" pitchFamily="34" charset="0"/>
              <a:buChar char="•"/>
            </a:pPr>
            <a:r>
              <a:rPr lang="es-ES" sz="800" dirty="0" smtClean="0"/>
              <a:t>Se establece un clima. </a:t>
            </a:r>
          </a:p>
          <a:p>
            <a:r>
              <a:rPr lang="es-ES" sz="800" dirty="0"/>
              <a:t> </a:t>
            </a:r>
            <a:r>
              <a:rPr lang="es-ES" sz="800" dirty="0" smtClean="0"/>
              <a:t>   de </a:t>
            </a:r>
            <a:r>
              <a:rPr lang="es-ES" sz="800" b="1" i="1" dirty="0" smtClean="0"/>
              <a:t>confianza o Raport.</a:t>
            </a:r>
            <a:endParaRPr lang="es-ES" sz="800" b="1" i="1" dirty="0"/>
          </a:p>
        </p:txBody>
      </p:sp>
      <p:cxnSp>
        <p:nvCxnSpPr>
          <p:cNvPr id="22" name="21 Conector recto de flecha"/>
          <p:cNvCxnSpPr>
            <a:stCxn id="11" idx="3"/>
            <a:endCxn id="18" idx="1"/>
          </p:cNvCxnSpPr>
          <p:nvPr/>
        </p:nvCxnSpPr>
        <p:spPr>
          <a:xfrm flipV="1">
            <a:off x="1555712" y="2204682"/>
            <a:ext cx="133359" cy="65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6" name="35 CuadroTexto"/>
          <p:cNvSpPr txBox="1"/>
          <p:nvPr/>
        </p:nvSpPr>
        <p:spPr>
          <a:xfrm>
            <a:off x="2760641" y="1838288"/>
            <a:ext cx="1042542" cy="70788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sz="800" b="1" smtClean="0"/>
              <a:t>SIGUIENTE SEMANA</a:t>
            </a:r>
            <a:endParaRPr lang="es-ES" sz="800" b="1" dirty="0" smtClean="0"/>
          </a:p>
          <a:p>
            <a:pPr algn="ctr"/>
            <a:r>
              <a:rPr lang="es-ES" sz="800" b="1" dirty="0" smtClean="0"/>
              <a:t>NUEVA ENTREVISTA  EXPLORATORIA </a:t>
            </a:r>
          </a:p>
          <a:p>
            <a:pPr algn="ctr"/>
            <a:r>
              <a:rPr lang="es-ES" sz="800" dirty="0" smtClean="0"/>
              <a:t>TR – TDO</a:t>
            </a:r>
          </a:p>
          <a:p>
            <a:pPr algn="ctr"/>
            <a:r>
              <a:rPr lang="es-ES" sz="800" dirty="0" smtClean="0"/>
              <a:t>SESIÒN DE 15 MIN.</a:t>
            </a:r>
            <a:endParaRPr lang="es-ES" sz="800" dirty="0"/>
          </a:p>
        </p:txBody>
      </p:sp>
      <p:sp>
        <p:nvSpPr>
          <p:cNvPr id="37" name="36 CuadroTexto"/>
          <p:cNvSpPr txBox="1"/>
          <p:nvPr/>
        </p:nvSpPr>
        <p:spPr>
          <a:xfrm>
            <a:off x="2630465" y="4442596"/>
            <a:ext cx="1308312" cy="584775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800" dirty="0" smtClean="0"/>
              <a:t>El TR elabora un informe breve pero sustantivo de la relación de problemas del  TDO.</a:t>
            </a:r>
          </a:p>
        </p:txBody>
      </p:sp>
      <p:sp>
        <p:nvSpPr>
          <p:cNvPr id="39" name="38 CuadroTexto"/>
          <p:cNvSpPr txBox="1"/>
          <p:nvPr/>
        </p:nvSpPr>
        <p:spPr>
          <a:xfrm>
            <a:off x="2559027" y="2870321"/>
            <a:ext cx="1442739" cy="707886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92075" indent="-92075">
              <a:buFont typeface="Arial" pitchFamily="34" charset="0"/>
              <a:buChar char="•"/>
            </a:pPr>
            <a:r>
              <a:rPr lang="es-ES" sz="800" dirty="0" smtClean="0"/>
              <a:t>Se exploran coloquialmente:</a:t>
            </a:r>
          </a:p>
          <a:p>
            <a:pPr marL="92075" indent="-92075">
              <a:buFont typeface="Arial" pitchFamily="34" charset="0"/>
              <a:buChar char="•"/>
            </a:pPr>
            <a:r>
              <a:rPr lang="es-ES" sz="800" dirty="0" smtClean="0"/>
              <a:t>Rutinas del TDO</a:t>
            </a:r>
          </a:p>
          <a:p>
            <a:pPr marL="92075" indent="-92075">
              <a:buFont typeface="Arial" pitchFamily="34" charset="0"/>
              <a:buChar char="•"/>
            </a:pPr>
            <a:r>
              <a:rPr lang="es-ES" sz="800" dirty="0" smtClean="0"/>
              <a:t>Problemas con su materia</a:t>
            </a:r>
          </a:p>
          <a:p>
            <a:pPr marL="92075" indent="-92075">
              <a:buFont typeface="Arial" pitchFamily="34" charset="0"/>
              <a:buChar char="•"/>
            </a:pPr>
            <a:r>
              <a:rPr lang="es-ES" sz="800" dirty="0" smtClean="0"/>
              <a:t>Otro tipo de problemas</a:t>
            </a:r>
          </a:p>
        </p:txBody>
      </p:sp>
      <p:sp>
        <p:nvSpPr>
          <p:cNvPr id="51" name="50 CuadroTexto"/>
          <p:cNvSpPr txBox="1"/>
          <p:nvPr/>
        </p:nvSpPr>
        <p:spPr>
          <a:xfrm>
            <a:off x="3903649" y="1717847"/>
            <a:ext cx="963861" cy="95410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sz="800" b="1" smtClean="0"/>
              <a:t>SIGUIENTE SEMANA</a:t>
            </a:r>
            <a:endParaRPr lang="es-ES" sz="800" b="1" dirty="0" smtClean="0"/>
          </a:p>
          <a:p>
            <a:pPr algn="ctr"/>
            <a:r>
              <a:rPr lang="es-ES" sz="800" b="1" dirty="0" smtClean="0"/>
              <a:t>SIGUIENTE ENTREVISTA (S.E.)</a:t>
            </a:r>
          </a:p>
          <a:p>
            <a:pPr algn="ctr"/>
            <a:r>
              <a:rPr lang="es-ES" sz="800" dirty="0" smtClean="0"/>
              <a:t> (SE). TR-TDO YA PRECISADOS  LOS PROBLEMAS</a:t>
            </a:r>
            <a:endParaRPr lang="es-ES" sz="800" dirty="0"/>
          </a:p>
        </p:txBody>
      </p:sp>
      <p:graphicFrame>
        <p:nvGraphicFramePr>
          <p:cNvPr id="53" name="5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95009267"/>
              </p:ext>
            </p:extLst>
          </p:nvPr>
        </p:nvGraphicFramePr>
        <p:xfrm>
          <a:off x="4818844" y="3484244"/>
          <a:ext cx="1805642" cy="1180196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768917"/>
                <a:gridCol w="1036725"/>
              </a:tblGrid>
              <a:tr h="341395">
                <a:tc gridSpan="2">
                  <a:txBody>
                    <a:bodyPr/>
                    <a:lstStyle/>
                    <a:p>
                      <a:r>
                        <a:rPr lang="es-ES" sz="800" dirty="0" smtClean="0"/>
                        <a:t>RELACIÓN DE PROBLEMAS DETECTADOS, JERARQUIZADOS.</a:t>
                      </a:r>
                      <a:endParaRPr lang="es-ES" sz="800" dirty="0"/>
                    </a:p>
                  </a:txBody>
                  <a:tcPr marL="115221" marR="115221" marT="51209" marB="51209"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  <a:tr h="738808">
                <a:tc>
                  <a:txBody>
                    <a:bodyPr/>
                    <a:lstStyle/>
                    <a:p>
                      <a:pPr algn="ctr"/>
                      <a:r>
                        <a:rPr lang="es-ES" sz="800" dirty="0" smtClean="0"/>
                        <a:t>Problema A</a:t>
                      </a:r>
                    </a:p>
                    <a:p>
                      <a:pPr algn="ctr"/>
                      <a:endParaRPr lang="es-ES" sz="800" dirty="0" smtClean="0"/>
                    </a:p>
                    <a:p>
                      <a:pPr algn="ctr"/>
                      <a:endParaRPr lang="es-ES" sz="800" dirty="0" smtClean="0"/>
                    </a:p>
                    <a:p>
                      <a:pPr algn="ctr"/>
                      <a:r>
                        <a:rPr lang="es-ES" sz="800" dirty="0" smtClean="0"/>
                        <a:t>Problema B</a:t>
                      </a:r>
                      <a:endParaRPr lang="es-ES" sz="800" dirty="0"/>
                    </a:p>
                  </a:txBody>
                  <a:tcPr marL="115221" marR="115221" marT="51209" marB="51209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800" dirty="0" smtClean="0"/>
                        <a:t>Problemas específicos</a:t>
                      </a:r>
                      <a:r>
                        <a:rPr lang="es-ES" sz="800" baseline="0" dirty="0" smtClean="0"/>
                        <a:t> con la materia</a:t>
                      </a:r>
                    </a:p>
                    <a:p>
                      <a:r>
                        <a:rPr lang="es-ES" sz="800" baseline="0" dirty="0" smtClean="0"/>
                        <a:t>Problema X</a:t>
                      </a:r>
                    </a:p>
                    <a:p>
                      <a:r>
                        <a:rPr lang="es-ES" sz="800" baseline="0" dirty="0" smtClean="0"/>
                        <a:t>Problema Y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800" baseline="0" dirty="0" smtClean="0"/>
                        <a:t>Problema Z</a:t>
                      </a:r>
                      <a:endParaRPr lang="es-ES" sz="800" dirty="0" smtClean="0"/>
                    </a:p>
                  </a:txBody>
                  <a:tcPr marL="115221" marR="115221" marT="51209" marB="51209">
                    <a:solidFill>
                      <a:schemeClr val="bg1">
                        <a:alpha val="2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67" name="66 Conector angular"/>
          <p:cNvCxnSpPr>
            <a:stCxn id="83" idx="0"/>
            <a:endCxn id="51" idx="2"/>
          </p:cNvCxnSpPr>
          <p:nvPr/>
        </p:nvCxnSpPr>
        <p:spPr>
          <a:xfrm rot="16200000" flipV="1">
            <a:off x="4639528" y="2418007"/>
            <a:ext cx="831843" cy="1339738"/>
          </a:xfrm>
          <a:prstGeom prst="bentConnector3">
            <a:avLst>
              <a:gd name="adj1" fmla="val 50000"/>
            </a:avLst>
          </a:prstGeom>
          <a:ln>
            <a:headEnd type="arrow" w="med" len="med"/>
            <a:tailEnd type="arrow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6" name="105 CuadroTexto"/>
          <p:cNvSpPr txBox="1"/>
          <p:nvPr/>
        </p:nvSpPr>
        <p:spPr>
          <a:xfrm>
            <a:off x="4809786" y="4690120"/>
            <a:ext cx="2085633" cy="954107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800" b="1" dirty="0" smtClean="0"/>
              <a:t>REDES DE COLABORACIÓN</a:t>
            </a:r>
          </a:p>
          <a:p>
            <a:endParaRPr lang="es-ES" sz="800" dirty="0" smtClean="0"/>
          </a:p>
          <a:p>
            <a:pPr marL="171450" indent="-171450">
              <a:buFont typeface="Arial" pitchFamily="34" charset="0"/>
              <a:buChar char="•"/>
            </a:pPr>
            <a:r>
              <a:rPr lang="es-ES" sz="800" dirty="0" smtClean="0"/>
              <a:t>Médico escolar.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s-ES" sz="800" dirty="0" smtClean="0"/>
              <a:t>Centros de atención juvenil.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s-ES" sz="800" dirty="0" smtClean="0"/>
              <a:t>Dpto. de servicios escolares (beca).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s-ES" sz="800" dirty="0" smtClean="0"/>
              <a:t>Padres de familia.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s-ES" sz="800" dirty="0" smtClean="0"/>
              <a:t>Servicio de orientación educativa.</a:t>
            </a:r>
            <a:endParaRPr lang="es-ES" sz="800" dirty="0"/>
          </a:p>
        </p:txBody>
      </p:sp>
      <p:sp>
        <p:nvSpPr>
          <p:cNvPr id="118" name="117 CuadroTexto"/>
          <p:cNvSpPr txBox="1"/>
          <p:nvPr/>
        </p:nvSpPr>
        <p:spPr>
          <a:xfrm rot="16200000">
            <a:off x="3577969" y="4477508"/>
            <a:ext cx="1451437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700" dirty="0" smtClean="0"/>
              <a:t>SE PRUMUEVE EL APOYO</a:t>
            </a:r>
            <a:endParaRPr lang="es-ES" sz="700" dirty="0"/>
          </a:p>
        </p:txBody>
      </p:sp>
      <p:sp>
        <p:nvSpPr>
          <p:cNvPr id="119" name="118 CuadroTexto"/>
          <p:cNvSpPr txBox="1"/>
          <p:nvPr/>
        </p:nvSpPr>
        <p:spPr>
          <a:xfrm rot="16200000">
            <a:off x="3696154" y="4397869"/>
            <a:ext cx="1618107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700" dirty="0" smtClean="0"/>
              <a:t>SE LE PROCURA EL APOYO</a:t>
            </a:r>
            <a:endParaRPr lang="es-ES" sz="700" dirty="0"/>
          </a:p>
        </p:txBody>
      </p:sp>
      <p:sp>
        <p:nvSpPr>
          <p:cNvPr id="128" name="127 CuadroTexto"/>
          <p:cNvSpPr txBox="1"/>
          <p:nvPr/>
        </p:nvSpPr>
        <p:spPr>
          <a:xfrm>
            <a:off x="4990746" y="1428758"/>
            <a:ext cx="1633741" cy="150810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700" b="1" dirty="0" smtClean="0"/>
              <a:t>EL TUTOR EN DIALOGO ABIERTO SUGIERE PARA CADA PROBLEMA UNA ALTERNATIVA Y PARA SU MATERIA ¿PORQUÉ NO PRUEBAS CON…? </a:t>
            </a:r>
          </a:p>
          <a:p>
            <a:pPr>
              <a:buFont typeface="Arial" pitchFamily="34" charset="0"/>
              <a:buChar char="•"/>
            </a:pPr>
            <a:r>
              <a:rPr lang="es-ES" sz="800" dirty="0" smtClean="0"/>
              <a:t>Se le proporcionan materiales y/o sugerencias específicos.</a:t>
            </a:r>
          </a:p>
          <a:p>
            <a:pPr>
              <a:buFont typeface="Arial" pitchFamily="34" charset="0"/>
              <a:buChar char="•"/>
            </a:pPr>
            <a:r>
              <a:rPr lang="es-ES" sz="800" dirty="0" smtClean="0"/>
              <a:t>El TDO acuerda cuales toma.</a:t>
            </a:r>
          </a:p>
          <a:p>
            <a:pPr>
              <a:buFont typeface="Arial" pitchFamily="34" charset="0"/>
              <a:buChar char="•"/>
            </a:pPr>
            <a:r>
              <a:rPr lang="es-ES" sz="800" dirty="0" smtClean="0"/>
              <a:t>Se fija retos.</a:t>
            </a:r>
          </a:p>
          <a:p>
            <a:pPr>
              <a:buFont typeface="Arial" pitchFamily="34" charset="0"/>
              <a:buChar char="•"/>
            </a:pPr>
            <a:r>
              <a:rPr lang="es-ES" sz="800" dirty="0" smtClean="0"/>
              <a:t>Se le sugieren lecturas o ejercicios precisos .</a:t>
            </a:r>
          </a:p>
          <a:p>
            <a:pPr>
              <a:buFont typeface="Arial" pitchFamily="34" charset="0"/>
              <a:buChar char="•"/>
            </a:pPr>
            <a:r>
              <a:rPr lang="es-ES" sz="800" dirty="0" smtClean="0"/>
              <a:t>Se le enlaza con un compañero monitor competente.</a:t>
            </a:r>
          </a:p>
        </p:txBody>
      </p:sp>
      <p:cxnSp>
        <p:nvCxnSpPr>
          <p:cNvPr id="129" name="128 Conector angular"/>
          <p:cNvCxnSpPr>
            <a:stCxn id="53" idx="3"/>
            <a:endCxn id="128" idx="2"/>
          </p:cNvCxnSpPr>
          <p:nvPr/>
        </p:nvCxnSpPr>
        <p:spPr>
          <a:xfrm flipH="1" flipV="1">
            <a:off x="5807617" y="2936863"/>
            <a:ext cx="816869" cy="1137479"/>
          </a:xfrm>
          <a:prstGeom prst="bentConnector4">
            <a:avLst>
              <a:gd name="adj1" fmla="val -27985"/>
              <a:gd name="adj2" fmla="val 75939"/>
            </a:avLst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37" name="136 CuadroTexto"/>
          <p:cNvSpPr txBox="1"/>
          <p:nvPr/>
        </p:nvSpPr>
        <p:spPr>
          <a:xfrm>
            <a:off x="6740478" y="1832020"/>
            <a:ext cx="1008112" cy="70788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800" b="1" dirty="0" smtClean="0"/>
              <a:t>ELEGIDAS LAS ALTERNATIVAS </a:t>
            </a:r>
            <a:r>
              <a:rPr lang="es-ES" sz="800" dirty="0" smtClean="0"/>
              <a:t>POR EL TDO, </a:t>
            </a:r>
            <a:r>
              <a:rPr lang="es-ES" sz="800" dirty="0"/>
              <a:t>É</a:t>
            </a:r>
            <a:r>
              <a:rPr lang="es-ES" sz="800" dirty="0" smtClean="0"/>
              <a:t>STE SE FIJA METAS Y PLAZO (15 DÍAS)</a:t>
            </a:r>
            <a:endParaRPr lang="es-ES" sz="800" dirty="0"/>
          </a:p>
        </p:txBody>
      </p:sp>
      <p:cxnSp>
        <p:nvCxnSpPr>
          <p:cNvPr id="138" name="137 Conector recto de flecha"/>
          <p:cNvCxnSpPr>
            <a:stCxn id="51" idx="3"/>
            <a:endCxn id="128" idx="1"/>
          </p:cNvCxnSpPr>
          <p:nvPr/>
        </p:nvCxnSpPr>
        <p:spPr>
          <a:xfrm flipV="1">
            <a:off x="4867510" y="2182811"/>
            <a:ext cx="123236" cy="120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41" name="140 Conector recto de flecha"/>
          <p:cNvCxnSpPr>
            <a:stCxn id="128" idx="3"/>
            <a:endCxn id="137" idx="1"/>
          </p:cNvCxnSpPr>
          <p:nvPr/>
        </p:nvCxnSpPr>
        <p:spPr>
          <a:xfrm>
            <a:off x="6624487" y="2182811"/>
            <a:ext cx="115991" cy="31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44" name="243 Conector recto de flecha"/>
          <p:cNvCxnSpPr/>
          <p:nvPr/>
        </p:nvCxnSpPr>
        <p:spPr>
          <a:xfrm>
            <a:off x="4575552" y="5150484"/>
            <a:ext cx="310577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46" name="245 Conector recto"/>
          <p:cNvCxnSpPr/>
          <p:nvPr/>
        </p:nvCxnSpPr>
        <p:spPr>
          <a:xfrm flipV="1">
            <a:off x="4575551" y="4320679"/>
            <a:ext cx="3" cy="829804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48" name="247 Conector recto"/>
          <p:cNvCxnSpPr/>
          <p:nvPr/>
        </p:nvCxnSpPr>
        <p:spPr>
          <a:xfrm>
            <a:off x="4575554" y="4320679"/>
            <a:ext cx="234233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49" name="248 Conector recto de flecha"/>
          <p:cNvCxnSpPr/>
          <p:nvPr/>
        </p:nvCxnSpPr>
        <p:spPr>
          <a:xfrm>
            <a:off x="4388860" y="5282699"/>
            <a:ext cx="50308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52" name="251 Conector recto"/>
          <p:cNvCxnSpPr/>
          <p:nvPr/>
        </p:nvCxnSpPr>
        <p:spPr>
          <a:xfrm flipV="1">
            <a:off x="4388857" y="3960639"/>
            <a:ext cx="0" cy="1322061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53" name="252 Conector recto"/>
          <p:cNvCxnSpPr/>
          <p:nvPr/>
        </p:nvCxnSpPr>
        <p:spPr>
          <a:xfrm>
            <a:off x="4388860" y="3956944"/>
            <a:ext cx="420927" cy="1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40" name="339 CuadroTexto"/>
          <p:cNvSpPr txBox="1"/>
          <p:nvPr/>
        </p:nvSpPr>
        <p:spPr>
          <a:xfrm>
            <a:off x="7875057" y="1522222"/>
            <a:ext cx="1100690" cy="132343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800" b="1" dirty="0" smtClean="0"/>
              <a:t>S.E. SESIÓN DE 15’ SEGUIMIENTO </a:t>
            </a:r>
            <a:r>
              <a:rPr lang="es-ES" sz="800" dirty="0" smtClean="0"/>
              <a:t>Entrevista TR-TDO ¿Cómo te fue con las alternativas que escogiste?</a:t>
            </a:r>
          </a:p>
          <a:p>
            <a:pPr algn="ctr"/>
            <a:r>
              <a:rPr lang="es-ES" sz="800" dirty="0" smtClean="0"/>
              <a:t>se dialoga y acuerdan ajustes.</a:t>
            </a:r>
          </a:p>
          <a:p>
            <a:pPr algn="ctr"/>
            <a:r>
              <a:rPr sz="800" smtClean="0"/>
              <a:t>Hacer carpeta de evidencias</a:t>
            </a:r>
            <a:endParaRPr lang="es-ES" sz="800" dirty="0"/>
          </a:p>
        </p:txBody>
      </p:sp>
      <p:sp>
        <p:nvSpPr>
          <p:cNvPr id="342" name="341 CuadroTexto"/>
          <p:cNvSpPr txBox="1"/>
          <p:nvPr/>
        </p:nvSpPr>
        <p:spPr>
          <a:xfrm>
            <a:off x="7874304" y="3729214"/>
            <a:ext cx="1080120" cy="830997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800" dirty="0" smtClean="0"/>
              <a:t>El TR da rápida asesoría al TDO para superar problemas específicos de la materia planteados por el TDO</a:t>
            </a:r>
            <a:r>
              <a:rPr lang="es-ES" sz="800" dirty="0"/>
              <a:t>.</a:t>
            </a:r>
            <a:endParaRPr lang="es-ES" sz="800" dirty="0" smtClean="0"/>
          </a:p>
        </p:txBody>
      </p:sp>
      <p:sp>
        <p:nvSpPr>
          <p:cNvPr id="345" name="344 CuadroTexto"/>
          <p:cNvSpPr txBox="1"/>
          <p:nvPr/>
        </p:nvSpPr>
        <p:spPr>
          <a:xfrm>
            <a:off x="10547383" y="2061664"/>
            <a:ext cx="974692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800" b="1" dirty="0" smtClean="0"/>
              <a:t>S.E. SESIÓN DE 15’ </a:t>
            </a:r>
            <a:r>
              <a:rPr lang="es-ES" sz="800" dirty="0" smtClean="0"/>
              <a:t>Entrevista al Final del Curso TR-TDO</a:t>
            </a:r>
            <a:endParaRPr lang="es-ES" sz="800" dirty="0"/>
          </a:p>
        </p:txBody>
      </p:sp>
      <p:sp>
        <p:nvSpPr>
          <p:cNvPr id="346" name="345 CuadroTexto"/>
          <p:cNvSpPr txBox="1"/>
          <p:nvPr/>
        </p:nvSpPr>
        <p:spPr>
          <a:xfrm>
            <a:off x="10475945" y="4068267"/>
            <a:ext cx="1083155" cy="1692771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800" dirty="0" smtClean="0"/>
              <a:t>El TR platica al TDO los cambios que ha observado en él tomando como referencia el informe inicial que elaboró el TR sobre el TDO y comparando el rendimiento que mostraba y el que ahora muestra (carpeta de evidencias)</a:t>
            </a:r>
          </a:p>
        </p:txBody>
      </p:sp>
      <p:sp>
        <p:nvSpPr>
          <p:cNvPr id="347" name="346 CuadroTexto"/>
          <p:cNvSpPr txBox="1"/>
          <p:nvPr/>
        </p:nvSpPr>
        <p:spPr>
          <a:xfrm>
            <a:off x="10530306" y="3138879"/>
            <a:ext cx="993038" cy="461665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800" dirty="0" smtClean="0"/>
              <a:t>El TDO comenta al TR cómo se ha sentido </a:t>
            </a:r>
          </a:p>
        </p:txBody>
      </p:sp>
      <p:cxnSp>
        <p:nvCxnSpPr>
          <p:cNvPr id="390" name="389 Conector recto de flecha"/>
          <p:cNvCxnSpPr>
            <a:stCxn id="137" idx="3"/>
            <a:endCxn id="340" idx="1"/>
          </p:cNvCxnSpPr>
          <p:nvPr/>
        </p:nvCxnSpPr>
        <p:spPr>
          <a:xfrm flipV="1">
            <a:off x="7748590" y="2183942"/>
            <a:ext cx="126467" cy="202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74" name="1073 Conector angular"/>
          <p:cNvCxnSpPr>
            <a:stCxn id="170" idx="0"/>
            <a:endCxn id="128" idx="0"/>
          </p:cNvCxnSpPr>
          <p:nvPr/>
        </p:nvCxnSpPr>
        <p:spPr>
          <a:xfrm rot="16200000" flipV="1">
            <a:off x="7694418" y="-458042"/>
            <a:ext cx="208225" cy="3981825"/>
          </a:xfrm>
          <a:prstGeom prst="bentConnector3">
            <a:avLst>
              <a:gd name="adj1" fmla="val 209785"/>
            </a:avLst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25" name="224 Conector recto de flecha"/>
          <p:cNvCxnSpPr>
            <a:stCxn id="11" idx="2"/>
          </p:cNvCxnSpPr>
          <p:nvPr/>
        </p:nvCxnSpPr>
        <p:spPr>
          <a:xfrm>
            <a:off x="1015454" y="2503665"/>
            <a:ext cx="0" cy="209652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2" name="81 Conector recto de flecha"/>
          <p:cNvCxnSpPr>
            <a:stCxn id="18" idx="3"/>
            <a:endCxn id="36" idx="1"/>
          </p:cNvCxnSpPr>
          <p:nvPr/>
        </p:nvCxnSpPr>
        <p:spPr>
          <a:xfrm flipV="1">
            <a:off x="2625009" y="2192231"/>
            <a:ext cx="135632" cy="1245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7" name="86 Conector recto de flecha"/>
          <p:cNvCxnSpPr>
            <a:stCxn id="18" idx="2"/>
            <a:endCxn id="19" idx="0"/>
          </p:cNvCxnSpPr>
          <p:nvPr/>
        </p:nvCxnSpPr>
        <p:spPr>
          <a:xfrm rot="16200000" flipH="1">
            <a:off x="1686715" y="3213615"/>
            <a:ext cx="947242" cy="659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41" name="240 CuadroTexto"/>
          <p:cNvSpPr txBox="1"/>
          <p:nvPr/>
        </p:nvSpPr>
        <p:spPr>
          <a:xfrm>
            <a:off x="1470966" y="1694323"/>
            <a:ext cx="156184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ES" sz="1000" b="1" dirty="0" smtClean="0"/>
              <a:t>1</a:t>
            </a:r>
            <a:endParaRPr lang="es-ES" sz="1000" b="1" dirty="0"/>
          </a:p>
        </p:txBody>
      </p:sp>
      <p:sp>
        <p:nvSpPr>
          <p:cNvPr id="91" name="90 CuadroTexto"/>
          <p:cNvSpPr txBox="1"/>
          <p:nvPr/>
        </p:nvSpPr>
        <p:spPr>
          <a:xfrm>
            <a:off x="2541517" y="1454900"/>
            <a:ext cx="156184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ES" sz="1000" b="1" dirty="0" smtClean="0"/>
              <a:t>2</a:t>
            </a:r>
            <a:endParaRPr lang="es-ES" sz="1000" b="1" dirty="0"/>
          </a:p>
        </p:txBody>
      </p:sp>
      <p:sp>
        <p:nvSpPr>
          <p:cNvPr id="96" name="95 CuadroTexto"/>
          <p:cNvSpPr txBox="1"/>
          <p:nvPr/>
        </p:nvSpPr>
        <p:spPr>
          <a:xfrm>
            <a:off x="3643374" y="1637876"/>
            <a:ext cx="156184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ES" sz="1000" b="1" dirty="0" smtClean="0"/>
              <a:t>3</a:t>
            </a:r>
            <a:endParaRPr lang="es-ES" sz="1000" b="1" dirty="0"/>
          </a:p>
        </p:txBody>
      </p:sp>
      <p:cxnSp>
        <p:nvCxnSpPr>
          <p:cNvPr id="109" name="108 Conector recto de flecha"/>
          <p:cNvCxnSpPr>
            <a:stCxn id="36" idx="3"/>
            <a:endCxn id="51" idx="1"/>
          </p:cNvCxnSpPr>
          <p:nvPr/>
        </p:nvCxnSpPr>
        <p:spPr>
          <a:xfrm>
            <a:off x="3803183" y="2192231"/>
            <a:ext cx="100466" cy="26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15" name="114 CuadroTexto"/>
          <p:cNvSpPr txBox="1"/>
          <p:nvPr/>
        </p:nvSpPr>
        <p:spPr>
          <a:xfrm>
            <a:off x="4723494" y="1493701"/>
            <a:ext cx="156184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ES" sz="1000" b="1" dirty="0" smtClean="0"/>
              <a:t>4</a:t>
            </a:r>
            <a:endParaRPr lang="es-ES" sz="1000" b="1" dirty="0"/>
          </a:p>
        </p:txBody>
      </p:sp>
      <p:sp>
        <p:nvSpPr>
          <p:cNvPr id="155" name="154 CuadroTexto"/>
          <p:cNvSpPr txBox="1"/>
          <p:nvPr/>
        </p:nvSpPr>
        <p:spPr>
          <a:xfrm>
            <a:off x="7934277" y="5049246"/>
            <a:ext cx="961575" cy="584775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800" dirty="0" smtClean="0"/>
              <a:t>El TDO se fija nuevas metas y se ratifica el plazo de 15 días.</a:t>
            </a:r>
          </a:p>
        </p:txBody>
      </p:sp>
      <p:sp>
        <p:nvSpPr>
          <p:cNvPr id="158" name="157 CuadroTexto"/>
          <p:cNvSpPr txBox="1"/>
          <p:nvPr/>
        </p:nvSpPr>
        <p:spPr>
          <a:xfrm>
            <a:off x="6462109" y="1205538"/>
            <a:ext cx="156184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ES" sz="1000" b="1" dirty="0" smtClean="0"/>
              <a:t>4</a:t>
            </a:r>
            <a:endParaRPr lang="es-ES" sz="1000" b="1" dirty="0"/>
          </a:p>
        </p:txBody>
      </p:sp>
      <p:sp>
        <p:nvSpPr>
          <p:cNvPr id="168" name="167 CuadroTexto"/>
          <p:cNvSpPr txBox="1"/>
          <p:nvPr/>
        </p:nvSpPr>
        <p:spPr>
          <a:xfrm>
            <a:off x="7591646" y="1583238"/>
            <a:ext cx="156184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ES" sz="1000" b="1" dirty="0" smtClean="0"/>
              <a:t>4</a:t>
            </a:r>
            <a:endParaRPr lang="es-ES" sz="1000" b="1" dirty="0"/>
          </a:p>
        </p:txBody>
      </p:sp>
      <p:sp>
        <p:nvSpPr>
          <p:cNvPr id="169" name="168 CuadroTexto"/>
          <p:cNvSpPr txBox="1"/>
          <p:nvPr/>
        </p:nvSpPr>
        <p:spPr>
          <a:xfrm>
            <a:off x="8832871" y="1308883"/>
            <a:ext cx="156184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ES" sz="1000" b="1" dirty="0" smtClean="0"/>
              <a:t>5</a:t>
            </a:r>
            <a:endParaRPr lang="es-ES" sz="1000" b="1" dirty="0"/>
          </a:p>
        </p:txBody>
      </p:sp>
      <p:sp>
        <p:nvSpPr>
          <p:cNvPr id="170" name="169 CuadroTexto"/>
          <p:cNvSpPr txBox="1"/>
          <p:nvPr/>
        </p:nvSpPr>
        <p:spPr>
          <a:xfrm>
            <a:off x="9199408" y="1636983"/>
            <a:ext cx="1180068" cy="132343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800" b="1" dirty="0" smtClean="0"/>
              <a:t>S.E. SESIÓN DE 15’ SEGUIMIENTO </a:t>
            </a:r>
            <a:r>
              <a:rPr lang="es-ES" sz="800" dirty="0" smtClean="0"/>
              <a:t>Entrevista TR-TDO ¿Cómo te fue con las alternativas que escogiste?</a:t>
            </a:r>
          </a:p>
          <a:p>
            <a:pPr algn="ctr"/>
            <a:r>
              <a:rPr lang="es-ES" sz="800" dirty="0" smtClean="0"/>
              <a:t>se dialoga y acuerdan ajustes.</a:t>
            </a:r>
          </a:p>
          <a:p>
            <a:pPr algn="ctr"/>
            <a:r>
              <a:rPr lang="es-MX" sz="800" dirty="0" smtClean="0"/>
              <a:t>Hacer carpeta de evidencias</a:t>
            </a:r>
          </a:p>
        </p:txBody>
      </p:sp>
      <p:sp>
        <p:nvSpPr>
          <p:cNvPr id="174" name="173 CuadroTexto"/>
          <p:cNvSpPr txBox="1"/>
          <p:nvPr/>
        </p:nvSpPr>
        <p:spPr>
          <a:xfrm>
            <a:off x="9202997" y="4949283"/>
            <a:ext cx="1158942" cy="461665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800" dirty="0" smtClean="0"/>
              <a:t>El TDO se fija nuevas metas y se ratifica el plazo de 15 días.</a:t>
            </a:r>
          </a:p>
        </p:txBody>
      </p:sp>
      <p:sp>
        <p:nvSpPr>
          <p:cNvPr id="185" name="184 CuadroTexto"/>
          <p:cNvSpPr txBox="1"/>
          <p:nvPr/>
        </p:nvSpPr>
        <p:spPr>
          <a:xfrm>
            <a:off x="9190061" y="3523480"/>
            <a:ext cx="1186458" cy="707886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800" dirty="0" smtClean="0"/>
              <a:t>El TR da rápida asesoría al TDO para superar problemas específicos de la materia, planteados por el TDO</a:t>
            </a:r>
            <a:r>
              <a:rPr lang="es-ES" sz="800" dirty="0"/>
              <a:t>.</a:t>
            </a:r>
            <a:endParaRPr lang="es-ES" sz="800" dirty="0" smtClean="0"/>
          </a:p>
        </p:txBody>
      </p:sp>
      <p:cxnSp>
        <p:nvCxnSpPr>
          <p:cNvPr id="330" name="329 Conector angular"/>
          <p:cNvCxnSpPr>
            <a:stCxn id="155" idx="3"/>
            <a:endCxn id="170" idx="1"/>
          </p:cNvCxnSpPr>
          <p:nvPr/>
        </p:nvCxnSpPr>
        <p:spPr>
          <a:xfrm flipV="1">
            <a:off x="8895852" y="2298703"/>
            <a:ext cx="303556" cy="3042931"/>
          </a:xfrm>
          <a:prstGeom prst="bentConnector3">
            <a:avLst>
              <a:gd name="adj1" fmla="val 59717"/>
            </a:avLst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34" name="333 Conector recto de flecha"/>
          <p:cNvCxnSpPr>
            <a:stCxn id="170" idx="2"/>
            <a:endCxn id="185" idx="0"/>
          </p:cNvCxnSpPr>
          <p:nvPr/>
        </p:nvCxnSpPr>
        <p:spPr>
          <a:xfrm rot="5400000">
            <a:off x="9504837" y="3238875"/>
            <a:ext cx="563058" cy="61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13" name="212 Conector recto de flecha"/>
          <p:cNvCxnSpPr>
            <a:stCxn id="345" idx="2"/>
            <a:endCxn id="347" idx="0"/>
          </p:cNvCxnSpPr>
          <p:nvPr/>
        </p:nvCxnSpPr>
        <p:spPr>
          <a:xfrm rot="5400000">
            <a:off x="10723002" y="2827152"/>
            <a:ext cx="615550" cy="79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16" name="215 Conector recto de flecha"/>
          <p:cNvCxnSpPr/>
          <p:nvPr/>
        </p:nvCxnSpPr>
        <p:spPr>
          <a:xfrm rot="5400000">
            <a:off x="10868059" y="3844932"/>
            <a:ext cx="357191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19" name="218 CuadroTexto"/>
          <p:cNvSpPr txBox="1"/>
          <p:nvPr/>
        </p:nvSpPr>
        <p:spPr>
          <a:xfrm>
            <a:off x="10248323" y="1398296"/>
            <a:ext cx="156184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ES" sz="1000" b="1" dirty="0" smtClean="0"/>
              <a:t>6</a:t>
            </a:r>
            <a:endParaRPr lang="es-ES" sz="1000" b="1" dirty="0"/>
          </a:p>
        </p:txBody>
      </p:sp>
      <p:sp>
        <p:nvSpPr>
          <p:cNvPr id="221" name="220 CuadroTexto"/>
          <p:cNvSpPr txBox="1"/>
          <p:nvPr/>
        </p:nvSpPr>
        <p:spPr>
          <a:xfrm>
            <a:off x="11353759" y="1838648"/>
            <a:ext cx="156184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ES" sz="1000" b="1" dirty="0" smtClean="0"/>
              <a:t>7</a:t>
            </a:r>
            <a:endParaRPr lang="es-ES" sz="1000" b="1" dirty="0"/>
          </a:p>
        </p:txBody>
      </p:sp>
      <p:cxnSp>
        <p:nvCxnSpPr>
          <p:cNvPr id="256" name="255 Conector recto de flecha"/>
          <p:cNvCxnSpPr>
            <a:stCxn id="185" idx="2"/>
            <a:endCxn id="174" idx="0"/>
          </p:cNvCxnSpPr>
          <p:nvPr/>
        </p:nvCxnSpPr>
        <p:spPr>
          <a:xfrm flipH="1">
            <a:off x="9782468" y="4231366"/>
            <a:ext cx="822" cy="7179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57" name="256 Conector recto de flecha"/>
          <p:cNvCxnSpPr>
            <a:stCxn id="342" idx="2"/>
            <a:endCxn id="155" idx="0"/>
          </p:cNvCxnSpPr>
          <p:nvPr/>
        </p:nvCxnSpPr>
        <p:spPr>
          <a:xfrm rot="16200000" flipH="1">
            <a:off x="8170197" y="4804377"/>
            <a:ext cx="489035" cy="70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59" name="258 Conector recto de flecha"/>
          <p:cNvCxnSpPr>
            <a:stCxn id="36" idx="2"/>
            <a:endCxn id="39" idx="0"/>
          </p:cNvCxnSpPr>
          <p:nvPr/>
        </p:nvCxnSpPr>
        <p:spPr>
          <a:xfrm rot="5400000">
            <a:off x="3119082" y="2707490"/>
            <a:ext cx="324147" cy="151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69" name="268 Conector recto de flecha"/>
          <p:cNvCxnSpPr>
            <a:stCxn id="39" idx="2"/>
            <a:endCxn id="37" idx="0"/>
          </p:cNvCxnSpPr>
          <p:nvPr/>
        </p:nvCxnSpPr>
        <p:spPr>
          <a:xfrm rot="16200000" flipH="1">
            <a:off x="2850315" y="4008289"/>
            <a:ext cx="864389" cy="42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84" name="283 Conector recto de flecha"/>
          <p:cNvCxnSpPr>
            <a:stCxn id="170" idx="3"/>
            <a:endCxn id="345" idx="1"/>
          </p:cNvCxnSpPr>
          <p:nvPr/>
        </p:nvCxnSpPr>
        <p:spPr>
          <a:xfrm flipV="1">
            <a:off x="10379476" y="2292497"/>
            <a:ext cx="167907" cy="62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88" name="287 Conector recto de flecha"/>
          <p:cNvCxnSpPr>
            <a:stCxn id="340" idx="2"/>
            <a:endCxn id="342" idx="0"/>
          </p:cNvCxnSpPr>
          <p:nvPr/>
        </p:nvCxnSpPr>
        <p:spPr>
          <a:xfrm rot="5400000">
            <a:off x="7978107" y="3281918"/>
            <a:ext cx="883553" cy="110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83" name="82 Rectángulo"/>
          <p:cNvSpPr/>
          <p:nvPr/>
        </p:nvSpPr>
        <p:spPr>
          <a:xfrm>
            <a:off x="4832343" y="3503797"/>
            <a:ext cx="1785950" cy="11430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462</Words>
  <Application>Microsoft Office PowerPoint</Application>
  <PresentationFormat>Personalizado</PresentationFormat>
  <Paragraphs>74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Z O N A    E S C O L A R   BG002 MODELO DE TUTORIA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2012-01-10T15:50:00Z</dcterms:created>
  <dcterms:modified xsi:type="dcterms:W3CDTF">2012-01-18T22:37:28Z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3082</vt:i4>
  </property>
  <property fmtid="{D5CDD505-2E9C-101B-9397-08002B2CF9AE}" pid="3" name="_Version">
    <vt:lpwstr>12.0.4518</vt:lpwstr>
  </property>
</Properties>
</file>