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57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33F0-3275-4207-9866-3EBEAC9EEA07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ADB98-E948-418D-83BF-ED7B362E54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60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6ACD2-1CA0-4E11-BA7E-D9DC99912EAB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9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 descr="hoja-membretada-horizonta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472E-406C-414E-A627-32144134057D}" type="datetimeFigureOut">
              <a:rPr lang="es-MX" smtClean="0"/>
              <a:t>13/12/2013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BD90-B453-419B-AFA6-B5CCAB2795A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metypenscriticoi/" TargetMode="External"/><Relationship Id="rId7" Type="http://schemas.openxmlformats.org/officeDocument/2006/relationships/hyperlink" Target="http://sites.google.com/site/tom4decisiones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ignaciorodriguez.org/libraries/Gestion/Cuaderno.htm" TargetMode="External"/><Relationship Id="rId5" Type="http://schemas.openxmlformats.org/officeDocument/2006/relationships/hyperlink" Target="https://sites.google.com/site/habilidadesbg025/" TargetMode="External"/><Relationship Id="rId4" Type="http://schemas.openxmlformats.org/officeDocument/2006/relationships/hyperlink" Target="http://sites.google.com/site/metodosypensamientocriticoi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estadisticaz40/" TargetMode="External"/><Relationship Id="rId3" Type="http://schemas.openxmlformats.org/officeDocument/2006/relationships/hyperlink" Target="https://sites.google.com/site/abretumentealapsicologia" TargetMode="External"/><Relationship Id="rId7" Type="http://schemas.openxmlformats.org/officeDocument/2006/relationships/hyperlink" Target="http://www.tutoriaci.comoj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razonamientocomplejozona38.blogspot.com/" TargetMode="External"/><Relationship Id="rId5" Type="http://schemas.openxmlformats.org/officeDocument/2006/relationships/hyperlink" Target="http://www.geometria.citua.com/" TargetMode="External"/><Relationship Id="rId4" Type="http://schemas.openxmlformats.org/officeDocument/2006/relationships/hyperlink" Target="https://sites.google.com/site/pensamientoalgebraicozona3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ties.google.com/site/inglesviedomex" TargetMode="External"/><Relationship Id="rId3" Type="http://schemas.openxmlformats.org/officeDocument/2006/relationships/hyperlink" Target="http://sites.google.com/site/prepaanexaalanormaldenaucalpan" TargetMode="External"/><Relationship Id="rId7" Type="http://schemas.openxmlformats.org/officeDocument/2006/relationships/hyperlink" Target="http://englishtwocourse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englishcourseone.weebly.com/" TargetMode="External"/><Relationship Id="rId11" Type="http://schemas.openxmlformats.org/officeDocument/2006/relationships/hyperlink" Target="http://sites.google.com/site/literaturaycontemporaneidad1/" TargetMode="External"/><Relationship Id="rId5" Type="http://schemas.openxmlformats.org/officeDocument/2006/relationships/hyperlink" Target="http://periodico-elinformativo.es.tl/PAGINA-1.htm" TargetMode="External"/><Relationship Id="rId10" Type="http://schemas.openxmlformats.org/officeDocument/2006/relationships/hyperlink" Target="http://sites.google.com/site/literaturaycontemporaneidad2/" TargetMode="External"/><Relationship Id="rId4" Type="http://schemas.openxmlformats.org/officeDocument/2006/relationships/hyperlink" Target="http://gunsbg020.jimdo.com/" TargetMode="External"/><Relationship Id="rId9" Type="http://schemas.openxmlformats.org/officeDocument/2006/relationships/hyperlink" Target="http://www.sites.google.com/site/inglesvedome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ties.google.com/site/inglesviedomex" TargetMode="External"/><Relationship Id="rId3" Type="http://schemas.openxmlformats.org/officeDocument/2006/relationships/hyperlink" Target="http://sites.google.com/site/prepaanexaalanormaldenaucalpan" TargetMode="External"/><Relationship Id="rId7" Type="http://schemas.openxmlformats.org/officeDocument/2006/relationships/hyperlink" Target="http://englishtwocourse.weebl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englishcourseone.weebly.com/" TargetMode="External"/><Relationship Id="rId11" Type="http://schemas.openxmlformats.org/officeDocument/2006/relationships/hyperlink" Target="http://sites.google.com/site/literaturaycontemporaneidad1/" TargetMode="External"/><Relationship Id="rId5" Type="http://schemas.openxmlformats.org/officeDocument/2006/relationships/hyperlink" Target="http://periodico-elinformativo.es.tl/PAGINA-1.htm" TargetMode="External"/><Relationship Id="rId10" Type="http://schemas.openxmlformats.org/officeDocument/2006/relationships/hyperlink" Target="http://sites.google.com/site/literaturaycontemporaneidad2/" TargetMode="External"/><Relationship Id="rId4" Type="http://schemas.openxmlformats.org/officeDocument/2006/relationships/hyperlink" Target="http://gunsbg020.jimdo.com/" TargetMode="External"/><Relationship Id="rId9" Type="http://schemas.openxmlformats.org/officeDocument/2006/relationships/hyperlink" Target="http://www.sites.google.com/site/inglesvedome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quimica01zona15/" TargetMode="External"/><Relationship Id="rId3" Type="http://schemas.openxmlformats.org/officeDocument/2006/relationships/hyperlink" Target="https://sites.google.com/site/academiazona12debg/" TargetMode="External"/><Relationship Id="rId7" Type="http://schemas.openxmlformats.org/officeDocument/2006/relationships/hyperlink" Target="http://sites.google.com/site/prepafisica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sites.google.com/site/bgfisica2" TargetMode="External"/><Relationship Id="rId5" Type="http://schemas.openxmlformats.org/officeDocument/2006/relationships/hyperlink" Target="http://sites.google.com/site/bgfisica1" TargetMode="External"/><Relationship Id="rId10" Type="http://schemas.openxmlformats.org/officeDocument/2006/relationships/hyperlink" Target="https://sites.google.com/site/innovydestec" TargetMode="External"/><Relationship Id="rId4" Type="http://schemas.openxmlformats.org/officeDocument/2006/relationships/hyperlink" Target="https://sites.google.com/site/cienciacontemporanea1/" TargetMode="External"/><Relationship Id="rId9" Type="http://schemas.openxmlformats.org/officeDocument/2006/relationships/hyperlink" Target="https://sites.google.com/site/epogeowe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Hoja_de_c_lculo_de_Microsoft_Excel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imagenes.solostocks.com/z12540320/agenda-bolsillo-de-piel-tamano-mediano.jpg&amp;imgrefurl=http://www.solostocks.com/lotes/comprar/agenda-bolsillo-de-piel-tamano-mediano/oferta_2540320.html&amp;usg=__xFhR68Jl2GqJlgjcCVIpNH8_nL8=&amp;h=500&amp;w=500&amp;sz=94&amp;hl=es&amp;start=514&amp;tbnid=H9mOdz44MSKftM:&amp;tbnh=130&amp;tbnw=130&amp;prev=/images?q=agenda&amp;gbv=2&amp;ndsp=20&amp;hl=es&amp;sa=N&amp;start=500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63688" y="274638"/>
            <a:ext cx="5688632" cy="778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Componentes Cognitivos </a:t>
            </a:r>
            <a:endParaRPr kumimoji="0" lang="es-A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552" y="1340768"/>
          <a:ext cx="7848872" cy="3749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2127"/>
                <a:gridCol w="4338898"/>
                <a:gridCol w="1657847"/>
              </a:tblGrid>
              <a:tr h="542043">
                <a:tc>
                  <a:txBody>
                    <a:bodyPr/>
                    <a:lstStyle/>
                    <a:p>
                      <a:pPr algn="ctr" fontAlgn="t"/>
                      <a:r>
                        <a:rPr lang="es-AR" sz="1600" u="none" strike="noStrike" dirty="0"/>
                        <a:t>Asignatura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/>
                        <a:t>Dirección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sz="1600" u="none" strike="noStrike"/>
                        <a:t>Responsable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301782"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 dirty="0"/>
                        <a:t>Métodos y Pensamiento Critico I, II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sng" strike="noStrike" dirty="0">
                          <a:hlinkClick r:id="rId3"/>
                        </a:rPr>
                        <a:t>http://sites.google.com/site/metypenscriticoi/</a:t>
                      </a:r>
                      <a:endParaRPr lang="es-A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Zona Escolar No.24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301782"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Métodos y Pensamiento Critico I, II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sng" strike="noStrike" dirty="0">
                          <a:hlinkClick r:id="rId4"/>
                        </a:rPr>
                        <a:t>http://sites.google.com/site/metodosypensamientocriticoii/</a:t>
                      </a:r>
                      <a:endParaRPr lang="es-A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Zona Escolar No.24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Habilidades Básicas del Pensamiento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sng" strike="noStrike" dirty="0">
                          <a:hlinkClick r:id="rId5"/>
                        </a:rPr>
                        <a:t>https://sites.google.com/site/habilidadesbg025/</a:t>
                      </a:r>
                      <a:endParaRPr lang="es-A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Zona Escolar No.25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150891"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 dirty="0"/>
                        <a:t>Gestión del </a:t>
                      </a:r>
                      <a:r>
                        <a:rPr lang="es-AR" sz="1600" u="none" strike="noStrike" dirty="0" smtClean="0"/>
                        <a:t>Conocimiento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sng" strike="noStrike" dirty="0">
                          <a:hlinkClick r:id="rId6"/>
                        </a:rPr>
                        <a:t>http://ignaciorodriguez.org/libraries/Gestion/Cuaderno.htm</a:t>
                      </a:r>
                      <a:endParaRPr lang="es-A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/>
                        <a:t>Zona Escolar No.26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452673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u="none" strike="noStrike"/>
                        <a:t>Toma de Decisiones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sng" strike="noStrike" dirty="0">
                          <a:hlinkClick r:id="rId7"/>
                        </a:rPr>
                        <a:t>http://sites.google.com/site/tom4decisiones/home toma4decisiones@qmail.com</a:t>
                      </a:r>
                      <a:br>
                        <a:rPr lang="es-AR" sz="1600" u="sng" strike="noStrike" dirty="0">
                          <a:hlinkClick r:id="rId7"/>
                        </a:rPr>
                      </a:br>
                      <a:endParaRPr lang="es-A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u="none" strike="noStrike" dirty="0"/>
                        <a:t>Zona Escolar No.27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555776" y="260648"/>
            <a:ext cx="3672408" cy="778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Matemáticas</a:t>
            </a:r>
            <a:endParaRPr kumimoji="0" lang="es-A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60" y="1340768"/>
          <a:ext cx="8064896" cy="4320483"/>
        </p:xfrm>
        <a:graphic>
          <a:graphicData uri="http://schemas.openxmlformats.org/drawingml/2006/table">
            <a:tbl>
              <a:tblPr/>
              <a:tblGrid>
                <a:gridCol w="1903103"/>
                <a:gridCol w="4458316"/>
                <a:gridCol w="1703477"/>
              </a:tblGrid>
              <a:tr h="306441"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Asignatura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Dirección</a:t>
                      </a:r>
                    </a:p>
                  </a:txBody>
                  <a:tcPr marL="7545" marR="7545" marT="75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</a:tr>
              <a:tr h="612882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Pensamiento Numérico y Algebraico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www.lazona29.com</a:t>
                      </a: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No.29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https://sites.google.com/site/abretumentealapsicologia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No.30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Pensamiento Algebraico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https://sites.google.com/site/pensamientoalgebraicozona31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Trigonometría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https://sites.google.com/site/trigonometriacom/</a:t>
                      </a: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No.32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Informatica I, II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https://sites.google.com/site/secuenciadidacticaenlinea/</a:t>
                      </a: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No.35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Geometria Analitica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www.geometria.citua.com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No.37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Razonamiento </a:t>
                      </a:r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Lógico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http://razonamientocomplejozona38.blogspot.com/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No.38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7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Cálculo Integral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www.tutoriaci.comoj.com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Escolar No.39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7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Probabilidad y Estadística Dinámica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https://sites.google.com/site/estadisticaz40/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Escolar No.40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331640" y="620688"/>
            <a:ext cx="6264696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Lenguaje y Comunicación </a:t>
            </a: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55576" y="1412776"/>
          <a:ext cx="7992889" cy="4201532"/>
        </p:xfrm>
        <a:graphic>
          <a:graphicData uri="http://schemas.openxmlformats.org/drawingml/2006/table">
            <a:tbl>
              <a:tblPr/>
              <a:tblGrid>
                <a:gridCol w="1886111"/>
                <a:gridCol w="4418511"/>
                <a:gridCol w="1688267"/>
              </a:tblGrid>
              <a:tr h="342479"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Asignatura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ección</a:t>
                      </a:r>
                    </a:p>
                  </a:txBody>
                  <a:tcPr marL="7545" marR="7545" marT="75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</a:tr>
              <a:tr h="393413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Comprensión </a:t>
                      </a:r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Lectora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http://sites.google.com/site/prepaanexaalanormaldenaucalpan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No.19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Inglés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y IV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http://gunsbg020.jimdo.com/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No.20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Ingl´és</a:t>
                      </a:r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y IV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http://periodico-elinformativo.es.tl/PAGINA-1.htm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No.20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http://englishcourseone.weebly.com/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II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http://englishtwocourse.weebly.com/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V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www.sities.google.com/site/inglesviedomex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No.22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IV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9"/>
                        </a:rPr>
                        <a:t>www.sites.google.com/site/inglesvedomex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No.22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57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y Contemporaneidad 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http://sites.google.com/site/literaturaycontemporaneidad2/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No.24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57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y Contemporaneidad 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11"/>
                        </a:rPr>
                        <a:t>http://sites.google.com/site/literaturaycontemporaneidad1/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Escolar No.24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03648" y="620688"/>
            <a:ext cx="6264696" cy="778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Lenguaje y Comunicación </a:t>
            </a:r>
            <a:endParaRPr kumimoji="0" lang="es-A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83568" y="1340769"/>
          <a:ext cx="7776865" cy="4608508"/>
        </p:xfrm>
        <a:graphic>
          <a:graphicData uri="http://schemas.openxmlformats.org/drawingml/2006/table">
            <a:tbl>
              <a:tblPr/>
              <a:tblGrid>
                <a:gridCol w="1835135"/>
                <a:gridCol w="4299092"/>
                <a:gridCol w="1642638"/>
              </a:tblGrid>
              <a:tr h="275164"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Asignatura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Dirección</a:t>
                      </a:r>
                    </a:p>
                  </a:txBody>
                  <a:tcPr marL="7545" marR="7545" marT="75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</a:t>
                      </a:r>
                    </a:p>
                  </a:txBody>
                  <a:tcPr marL="7545" marR="7545" marT="7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</a:tr>
              <a:tr h="445368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Comprensión </a:t>
                      </a:r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Lectora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http://sites.google.com/site/prepaanexaalanormaldenaucalpan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No.19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Inglés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y IV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http://gunsbg020.jimdo.com/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No.20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Ingl´és</a:t>
                      </a:r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y IV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http://periodico-elinformativo.es.tl/PAGINA-1.htm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No.20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http://englishcourseone.weebly.com/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Escolar No.21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II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http://englishtwocourse.weebly.com/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V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www.sities.google.com/site/inglesviedomex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No.22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3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Inglés IV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9"/>
                        </a:rPr>
                        <a:t>www.sites.google.com/site/inglesvedomex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No.22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5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y Contemporaneidad 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http://sites.google.com/site/literaturaycontemporaneidad2/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Escolar No.24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5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 y Contemporaneidad I y II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11"/>
                        </a:rPr>
                        <a:t>http://sites.google.com/site/literaturaycontemporaneidad1/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Escolar No.24</a:t>
                      </a:r>
                    </a:p>
                  </a:txBody>
                  <a:tcPr marL="7545" marR="7545" marT="7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691680" y="764704"/>
            <a:ext cx="5554960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Ciencias Naturales</a:t>
            </a:r>
            <a:endParaRPr kumimoji="0" lang="es-A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61" y="1628798"/>
          <a:ext cx="8136904" cy="39341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60240"/>
                <a:gridCol w="3942439"/>
                <a:gridCol w="2034225"/>
              </a:tblGrid>
              <a:tr h="264545"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u="none" strike="noStrike" dirty="0"/>
                        <a:t>Asignatura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u="none" strike="noStrike"/>
                        <a:t>Dirección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sz="1400" b="1" u="none" strike="noStrike" dirty="0"/>
                        <a:t>Responsable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52115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 dirty="0"/>
                        <a:t>Salud Integral del Adolescente I, II y III.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3"/>
                        </a:rPr>
                        <a:t>https://sites.google.com/site/academiazona12debg/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 dirty="0"/>
                        <a:t>Zona Escolar No.12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52115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 dirty="0"/>
                        <a:t>Ciencia </a:t>
                      </a:r>
                      <a:r>
                        <a:rPr lang="es-AR" sz="1400" u="none" strike="noStrike" dirty="0" smtClean="0"/>
                        <a:t>Contemporánea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4"/>
                        </a:rPr>
                        <a:t>https://sites.google.com/site/cienciacontemporanea1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/>
                        <a:t>Zona Escolar No.13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381097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 dirty="0" smtClean="0"/>
                        <a:t>Física </a:t>
                      </a:r>
                      <a:r>
                        <a:rPr lang="es-AR" sz="1400" u="none" strike="noStrike" dirty="0"/>
                        <a:t>I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 err="1">
                          <a:hlinkClick r:id="rId5"/>
                        </a:rPr>
                        <a:t>Fisica</a:t>
                      </a:r>
                      <a:r>
                        <a:rPr lang="es-AR" sz="1400" u="sng" strike="noStrike" dirty="0">
                          <a:hlinkClick r:id="rId5"/>
                        </a:rPr>
                        <a:t> I  http://sites.google.com/site/bgfisica1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No.14 y 16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264545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 dirty="0" smtClean="0"/>
                        <a:t>Física </a:t>
                      </a:r>
                      <a:r>
                        <a:rPr lang="es-AR" sz="1400" u="none" strike="noStrike" dirty="0"/>
                        <a:t>II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6"/>
                        </a:rPr>
                        <a:t>Fisca II  http://sites.google.com/site/bgfisica2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No.14 y 16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33345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Fisica III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7"/>
                        </a:rPr>
                        <a:t>Fisca III http://sites.google.com/site/prepafisica3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No.14 y 16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264545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Química I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8"/>
                        </a:rPr>
                        <a:t>https://sites.google.com/site/quimica01zona15/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341399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Química II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none" strike="noStrike" dirty="0"/>
                        <a:t>https://sites.google.com/site/quimicaiiepoem/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521150"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Geografía y Medio Ambiente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9"/>
                        </a:rPr>
                        <a:t>https://sites.google.com/site/epogeoweb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u="none" strike="noStrike"/>
                        <a:t>Zona Escolar No.17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/>
                </a:tc>
              </a:tr>
              <a:tr h="52115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 dirty="0" err="1"/>
                        <a:t>Innovaciòn</a:t>
                      </a:r>
                      <a:r>
                        <a:rPr lang="es-AR" sz="1400" u="none" strike="noStrike" dirty="0"/>
                        <a:t> y </a:t>
                      </a:r>
                      <a:r>
                        <a:rPr lang="es-AR" sz="1400" u="none" strike="noStrike" dirty="0" smtClean="0"/>
                        <a:t>Desarrollo </a:t>
                      </a:r>
                      <a:r>
                        <a:rPr lang="es-AR" sz="1400" u="none" strike="noStrike" dirty="0"/>
                        <a:t>Tecnológico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sng" strike="noStrike" dirty="0">
                          <a:hlinkClick r:id="rId10"/>
                        </a:rPr>
                        <a:t>https://sites.google.com/site/innovydestec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 dirty="0"/>
                        <a:t>Zona Escolar No.18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691680" y="548680"/>
            <a:ext cx="5987008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Ciencias Sociales</a:t>
            </a: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5536" y="1412777"/>
          <a:ext cx="8208912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Hoja de cálculo" r:id="rId5" imgW="8782050" imgH="4400550" progId="Excel.Sheet.12">
                  <p:embed/>
                </p:oleObj>
              </mc:Choice>
              <mc:Fallback>
                <p:oleObj name="Hoja de cálculo" r:id="rId5" imgW="8782050" imgH="440055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7"/>
                        <a:ext cx="8208912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26876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s-E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.- Academias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899592" y="1700808"/>
            <a:ext cx="7715200" cy="424847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Durante el año 2012 los Grupos Colegiados de Docentes coordinados por los  Supervisores Escolares realizaron trabajos de apoyo académico  en Línea (blogs) para las diversas asignaturas.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anexan las direcciones electrónicas en la presentación.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Asimismo, para el año 2014 se integrarán pruebas pedagógicas para cada asignatura. Se pone a su consideración el continuar elaborando reactivos de las asignaturas asignadas o proponer intercambios de academias.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las Zonas Escolares que venían trabajando con dos o más asignaturas deberán seleccionar una y las demás serán seleccionadas por las Zonas Escolares que se incrementaron.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lo anterior, notificar por correo la asignatura a trabajar por correo electrónico a esta Subdirección a más tardar el 17 de diciembre del 2013.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5 CuadroTexto"/>
          <p:cNvSpPr txBox="1">
            <a:spLocks noChangeArrowheads="1"/>
          </p:cNvSpPr>
          <p:nvPr/>
        </p:nvSpPr>
        <p:spPr bwMode="auto">
          <a:xfrm>
            <a:off x="683568" y="1196752"/>
            <a:ext cx="3929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        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Orden del día: </a:t>
            </a:r>
            <a:endParaRPr lang="es-MX" sz="2800" dirty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43608" y="1628800"/>
            <a:ext cx="8072462" cy="714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" name="21 Grupo"/>
          <p:cNvGrpSpPr>
            <a:grpSpLocks/>
          </p:cNvGrpSpPr>
          <p:nvPr/>
        </p:nvGrpSpPr>
        <p:grpSpPr bwMode="auto">
          <a:xfrm>
            <a:off x="7929585" y="5572140"/>
            <a:ext cx="1214415" cy="792135"/>
            <a:chOff x="6873307" y="4714898"/>
            <a:chExt cx="2056411" cy="2023952"/>
          </a:xfrm>
        </p:grpSpPr>
        <p:pic>
          <p:nvPicPr>
            <p:cNvPr id="5" name="Picture 20" descr="http://tbn2.google.com/images?q=tbn:H9mOdz44MSKftM:http://imagenes.solostocks.com/z12540320/agenda-bolsillo-de-piel-tamano-mediano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4706" y="4714898"/>
              <a:ext cx="2005012" cy="171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32 CuadroTexto"/>
            <p:cNvSpPr txBox="1">
              <a:spLocks noChangeArrowheads="1"/>
            </p:cNvSpPr>
            <p:nvPr/>
          </p:nvSpPr>
          <p:spPr bwMode="auto">
            <a:xfrm>
              <a:off x="6873307" y="6070421"/>
              <a:ext cx="1933211" cy="668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sz="1100" i="1" dirty="0" smtClean="0">
                  <a:solidFill>
                    <a:schemeClr val="tx2">
                      <a:lumMod val="50000"/>
                    </a:schemeClr>
                  </a:solidFill>
                  <a:latin typeface="Mistral" pitchFamily="66" charset="0"/>
                  <a:cs typeface="Arial" charset="0"/>
                </a:rPr>
                <a:t>DICIEMBRE DE 2013</a:t>
              </a:r>
              <a:endParaRPr lang="es-MX" sz="1100" i="1" dirty="0">
                <a:solidFill>
                  <a:schemeClr val="tx2">
                    <a:lumMod val="50000"/>
                  </a:schemeClr>
                </a:solidFill>
                <a:latin typeface="Mistral" pitchFamily="66" charset="0"/>
                <a:cs typeface="Arial" charset="0"/>
              </a:endParaRPr>
            </a:p>
          </p:txBody>
        </p:sp>
      </p:grp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9592" y="2132856"/>
            <a:ext cx="7733058" cy="4326329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050" dirty="0" smtClean="0">
                <a:latin typeface="Arial" charset="0"/>
                <a:cs typeface="Arial" charset="0"/>
              </a:rPr>
              <a:t>1</a:t>
            </a:r>
            <a:r>
              <a:rPr lang="es-ES" sz="1100" dirty="0" smtClean="0">
                <a:latin typeface="Arial" charset="0"/>
                <a:cs typeface="Arial" charset="0"/>
              </a:rPr>
              <a:t>.- </a:t>
            </a:r>
            <a:r>
              <a:rPr lang="es-ES" sz="1100" b="1" dirty="0" smtClean="0">
                <a:latin typeface="Arial" charset="0"/>
                <a:cs typeface="Arial" charset="0"/>
              </a:rPr>
              <a:t>3er. Informe de Gobierno.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100" b="1" dirty="0" smtClean="0">
                <a:latin typeface="Arial" charset="0"/>
                <a:cs typeface="Arial" charset="0"/>
              </a:rPr>
              <a:t>2.- Jornadas de Actualización Docente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100" b="1" dirty="0" smtClean="0">
                <a:latin typeface="Arial" charset="0"/>
                <a:cs typeface="Arial" charset="0"/>
              </a:rPr>
              <a:t>3.- Participación de los Supervisores Escolares para la Jornada </a:t>
            </a:r>
            <a:r>
              <a:rPr lang="es-ES" sz="1100" b="1" smtClean="0">
                <a:latin typeface="Arial" charset="0"/>
                <a:cs typeface="Arial" charset="0"/>
              </a:rPr>
              <a:t>de Actualización</a:t>
            </a:r>
            <a:endParaRPr lang="es-ES" sz="1100" b="1" dirty="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100" b="1" dirty="0" smtClean="0">
                <a:latin typeface="Arial" charset="0"/>
                <a:cs typeface="Arial" charset="0"/>
              </a:rPr>
              <a:t>3.- Academias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100" b="1" dirty="0" smtClean="0">
                <a:latin typeface="Arial" charset="0"/>
                <a:cs typeface="Arial" charset="0"/>
              </a:rPr>
              <a:t>4.- Necesidades de Infraestructura, SNB Y PROBEMS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es-ES" sz="1100" b="1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s-ES" sz="11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609</Words>
  <Application>Microsoft Office PowerPoint</Application>
  <PresentationFormat>Presentación en pantalla (4:3)</PresentationFormat>
  <Paragraphs>166</Paragraphs>
  <Slides>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</dc:creator>
  <cp:lastModifiedBy>user</cp:lastModifiedBy>
  <cp:revision>1</cp:revision>
  <dcterms:created xsi:type="dcterms:W3CDTF">2013-12-12T18:45:55Z</dcterms:created>
  <dcterms:modified xsi:type="dcterms:W3CDTF">2013-12-13T20:36:01Z</dcterms:modified>
</cp:coreProperties>
</file>